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7" r:id="rId11"/>
    <p:sldId id="263" r:id="rId12"/>
    <p:sldId id="264" r:id="rId13"/>
    <p:sldId id="265" r:id="rId14"/>
    <p:sldId id="266" r:id="rId15"/>
    <p:sldId id="26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079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998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7947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4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59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690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6334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9846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4918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397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560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A2A927D-4AF3-40DC-A4CF-467635EB3007}" type="datetimeFigureOut">
              <a:rPr lang="en-IN" smtClean="0"/>
              <a:t>26-10-2023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2F4B4E5-5A86-4A50-B097-7055E269EE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054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0D65C-93D0-4327-BBB1-EFE25EC73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Chapter 1 </a:t>
            </a:r>
            <a:br>
              <a:rPr lang="en-IN" dirty="0"/>
            </a:br>
            <a:r>
              <a:rPr lang="en-IN" dirty="0"/>
              <a:t>Types of Business</a:t>
            </a:r>
          </a:p>
        </p:txBody>
      </p:sp>
    </p:spTree>
    <p:extLst>
      <p:ext uri="{BB962C8B-B14F-4D97-AF65-F5344CB8AC3E}">
        <p14:creationId xmlns:p14="http://schemas.microsoft.com/office/powerpoint/2010/main" val="1461619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229EBED-BEF0-4FB3-8AB7-8D638DBB5E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210385"/>
              </p:ext>
            </p:extLst>
          </p:nvPr>
        </p:nvGraphicFramePr>
        <p:xfrm>
          <a:off x="1318985" y="564043"/>
          <a:ext cx="955403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015">
                  <a:extLst>
                    <a:ext uri="{9D8B030D-6E8A-4147-A177-3AD203B41FA5}">
                      <a16:colId xmlns:a16="http://schemas.microsoft.com/office/drawing/2014/main" val="87736765"/>
                    </a:ext>
                  </a:extLst>
                </a:gridCol>
                <a:gridCol w="4777015">
                  <a:extLst>
                    <a:ext uri="{9D8B030D-6E8A-4147-A177-3AD203B41FA5}">
                      <a16:colId xmlns:a16="http://schemas.microsoft.com/office/drawing/2014/main" val="1536177978"/>
                    </a:ext>
                  </a:extLst>
                </a:gridCol>
              </a:tblGrid>
              <a:tr h="244211">
                <a:tc>
                  <a:txBody>
                    <a:bodyPr/>
                    <a:lstStyle/>
                    <a:p>
                      <a:r>
                        <a:rPr lang="en-IN" sz="2400" dirty="0"/>
                        <a:t>Private limited companies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Public limited companies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1494696"/>
                  </a:ext>
                </a:extLst>
              </a:tr>
              <a:tr h="1611792">
                <a:tc>
                  <a:txBody>
                    <a:bodyPr/>
                    <a:lstStyle/>
                    <a:p>
                      <a:r>
                        <a:rPr lang="en-IN" sz="2400" dirty="0"/>
                        <a:t>Shareholders have to agree who can buy the shares. Shares only sold to friends or family.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Restriction on number of shares held by shareholders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‘Ltd’ or ‘Pvt Ltd’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Share traded freely on stock exchange in own country or in foreign stock exchange</a:t>
                      </a:r>
                    </a:p>
                    <a:p>
                      <a:endParaRPr lang="en-IN" sz="2400" dirty="0"/>
                    </a:p>
                    <a:p>
                      <a:r>
                        <a:rPr lang="en-IN" sz="2400" dirty="0"/>
                        <a:t>‘Plc’ or ‘Ltd’ or nothing added to the 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433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1484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0FBD6-8F3B-4856-ACEE-AFF4DA39B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42" y="331838"/>
            <a:ext cx="9875520" cy="555523"/>
          </a:xfrm>
        </p:spPr>
        <p:txBody>
          <a:bodyPr>
            <a:normAutofit fontScale="90000"/>
          </a:bodyPr>
          <a:lstStyle/>
          <a:p>
            <a:r>
              <a:rPr lang="en-IN" sz="4800" b="1" dirty="0"/>
              <a:t>Cooperatives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CFC14-55A4-49FD-9738-1A71350E8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342" y="887360"/>
            <a:ext cx="11587316" cy="5638801"/>
          </a:xfrm>
        </p:spPr>
        <p:txBody>
          <a:bodyPr>
            <a:normAutofit fontScale="925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Owned by members and each members has one vote on major business decisions</a:t>
            </a:r>
          </a:p>
          <a:p>
            <a:r>
              <a:rPr lang="en-IN" sz="2800" dirty="0">
                <a:solidFill>
                  <a:schemeClr val="tx1"/>
                </a:solidFill>
              </a:rPr>
              <a:t>Profits shared equally among members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Limited liability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Aim:</a:t>
            </a:r>
            <a:r>
              <a:rPr lang="en-IN" sz="2800" dirty="0">
                <a:solidFill>
                  <a:schemeClr val="tx1"/>
                </a:solidFill>
              </a:rPr>
              <a:t> to provide service rather than to earn profits</a:t>
            </a:r>
          </a:p>
          <a:p>
            <a:r>
              <a:rPr lang="en-IN" sz="2800" dirty="0">
                <a:solidFill>
                  <a:schemeClr val="tx1"/>
                </a:solidFill>
              </a:rPr>
              <a:t>Types of cooperatives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Consumer cooperatives 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by consumers who buy goods or services from their cooperatives.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Producer cooperatives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by producers of commodities/crafts, work together to process and market their goods.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Worker cooperatives</a:t>
            </a:r>
          </a:p>
          <a:p>
            <a:pPr lvl="2"/>
            <a:r>
              <a:rPr lang="en-IN" sz="2600" dirty="0">
                <a:solidFill>
                  <a:schemeClr val="tx1"/>
                </a:solidFill>
              </a:rPr>
              <a:t>Owned and democratically governed by employees who become co-op members.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194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ADAE4-3AAD-4105-8450-C38EF9FA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Not for profit Organisations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E46D6-D287-4A1A-8081-8B22FEC10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Aim: not to earn profits rather to work for welfare</a:t>
            </a:r>
          </a:p>
          <a:p>
            <a:r>
              <a:rPr lang="en-IN" sz="2800" dirty="0">
                <a:solidFill>
                  <a:schemeClr val="tx1"/>
                </a:solidFill>
              </a:rPr>
              <a:t>Use profits to support their aims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 : Charities, community organisations, social enterprises.</a:t>
            </a:r>
          </a:p>
          <a:p>
            <a:r>
              <a:rPr lang="en-IN" sz="2800" dirty="0">
                <a:solidFill>
                  <a:schemeClr val="tx1"/>
                </a:solidFill>
              </a:rPr>
              <a:t>There are regulators for charities to ensure they are operated correctly.</a:t>
            </a:r>
          </a:p>
          <a:p>
            <a:pPr marL="45720" indent="0">
              <a:buNone/>
            </a:pPr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593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BC44D-A498-4132-8E85-875977F3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State owned/ Public Sector organisation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ADD38-B42E-4DD0-A193-140313C83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Large organisations</a:t>
            </a:r>
          </a:p>
          <a:p>
            <a:r>
              <a:rPr lang="en-IN" sz="2800" dirty="0">
                <a:solidFill>
                  <a:schemeClr val="tx1"/>
                </a:solidFill>
              </a:rPr>
              <a:t>Created by country’s government to carry out commercial activities.</a:t>
            </a:r>
          </a:p>
          <a:p>
            <a:r>
              <a:rPr lang="en-IN" sz="2800" dirty="0">
                <a:solidFill>
                  <a:schemeClr val="tx1"/>
                </a:solidFill>
              </a:rPr>
              <a:t>Fully or partially owned by state. </a:t>
            </a:r>
          </a:p>
          <a:p>
            <a:r>
              <a:rPr lang="en-IN" sz="2800" dirty="0">
                <a:solidFill>
                  <a:schemeClr val="tx1"/>
                </a:solidFill>
              </a:rPr>
              <a:t>State will have significant control over business</a:t>
            </a:r>
          </a:p>
          <a:p>
            <a:r>
              <a:rPr lang="en-IN" sz="2800" dirty="0">
                <a:solidFill>
                  <a:schemeClr val="tx1"/>
                </a:solidFill>
              </a:rPr>
              <a:t>Separate legal identity.</a:t>
            </a:r>
          </a:p>
          <a:p>
            <a:r>
              <a:rPr lang="en-IN" sz="2800" dirty="0">
                <a:solidFill>
                  <a:schemeClr val="tx1"/>
                </a:solidFill>
              </a:rPr>
              <a:t>Profits paid to government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 Airlines</a:t>
            </a:r>
          </a:p>
          <a:p>
            <a:pPr marL="45720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570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9E5B-BB7B-4326-89C3-7ABA90461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274" y="254000"/>
            <a:ext cx="9875520" cy="1356360"/>
          </a:xfrm>
        </p:spPr>
        <p:txBody>
          <a:bodyPr/>
          <a:lstStyle/>
          <a:p>
            <a:r>
              <a:rPr lang="en-IN" b="1" dirty="0"/>
              <a:t>Joint Ventures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D9C9E-961B-41F5-B99E-95DB8C242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274" y="1445342"/>
            <a:ext cx="11445468" cy="5158659"/>
          </a:xfrm>
        </p:spPr>
        <p:txBody>
          <a:bodyPr>
            <a:normAutofit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Separate business entity created by two or more parties</a:t>
            </a:r>
          </a:p>
          <a:p>
            <a:r>
              <a:rPr lang="en-IN" sz="2800" dirty="0">
                <a:solidFill>
                  <a:schemeClr val="tx1"/>
                </a:solidFill>
              </a:rPr>
              <a:t>Shares ownership, returns and risk</a:t>
            </a:r>
          </a:p>
          <a:p>
            <a:r>
              <a:rPr lang="en-IN" sz="2800" dirty="0">
                <a:solidFill>
                  <a:schemeClr val="tx1"/>
                </a:solidFill>
              </a:rPr>
              <a:t>Set up so both parties can benefit</a:t>
            </a:r>
          </a:p>
          <a:p>
            <a:r>
              <a:rPr lang="en-IN" sz="2800" dirty="0">
                <a:solidFill>
                  <a:schemeClr val="tx1"/>
                </a:solidFill>
              </a:rPr>
              <a:t>Agreement for specific project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Share resources to develop a new product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Share ideas</a:t>
            </a:r>
          </a:p>
          <a:p>
            <a:r>
              <a:rPr lang="en-IN" sz="2800" dirty="0">
                <a:solidFill>
                  <a:schemeClr val="tx1"/>
                </a:solidFill>
              </a:rPr>
              <a:t>E.g.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University sets up partnership with universities in other countries</a:t>
            </a: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78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97209-0140-41CA-ABA8-CBD92BC61B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458" y="412955"/>
            <a:ext cx="11400503" cy="6046839"/>
          </a:xfrm>
        </p:spPr>
        <p:txBody>
          <a:bodyPr/>
          <a:lstStyle/>
          <a:p>
            <a:r>
              <a:rPr lang="en-IN" sz="2400" dirty="0">
                <a:solidFill>
                  <a:schemeClr val="tx1"/>
                </a:solidFill>
              </a:rPr>
              <a:t>Setup between global business and local business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Global Business wants to expand into new market, local business has knowledge of that market.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Global business – little understanding of the culture of new market,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Forming joint venture, global business successfully enter into new markets.</a:t>
            </a:r>
          </a:p>
          <a:p>
            <a:pPr marL="274320" lvl="1" indent="0">
              <a:buNone/>
            </a:pPr>
            <a:endParaRPr lang="en-IN" sz="2200" dirty="0">
              <a:solidFill>
                <a:schemeClr val="tx1"/>
              </a:solidFill>
            </a:endParaRP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Local business gains knowledge to improve its efficiency by working with global company.</a:t>
            </a:r>
          </a:p>
          <a:p>
            <a:pPr lvl="1"/>
            <a:endParaRPr lang="en-IN" sz="2200" dirty="0">
              <a:solidFill>
                <a:schemeClr val="tx1"/>
              </a:solidFill>
            </a:endParaRP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Governments only allow foreign companies to set up in their country through joint ventures.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To prevent exploitation of resources and employees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To ensure transfer of knowledge</a:t>
            </a:r>
          </a:p>
          <a:p>
            <a:pPr lvl="2"/>
            <a:r>
              <a:rPr lang="en-IN" sz="2000" dirty="0">
                <a:solidFill>
                  <a:schemeClr val="tx1"/>
                </a:solidFill>
              </a:rPr>
              <a:t>Improve distribution of income and wealth – profits earned by </a:t>
            </a:r>
            <a:r>
              <a:rPr lang="en-IN" sz="2000">
                <a:solidFill>
                  <a:schemeClr val="tx1"/>
                </a:solidFill>
              </a:rPr>
              <a:t>domestic country</a:t>
            </a:r>
            <a:r>
              <a:rPr lang="en-IN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2058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5BC672-730E-A16F-7612-3C8DCE8753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00" t="24288" r="31775" b="16794"/>
          <a:stretch/>
        </p:blipFill>
        <p:spPr>
          <a:xfrm>
            <a:off x="970935" y="-19756"/>
            <a:ext cx="10250129" cy="689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46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B7F3B0-1B76-FCC1-389E-585C1C08A6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62" t="36337" r="50000" b="19770"/>
          <a:stretch/>
        </p:blipFill>
        <p:spPr>
          <a:xfrm>
            <a:off x="1386348" y="0"/>
            <a:ext cx="89871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07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BD50-72D8-417E-AD8D-A19FB85AB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Structure of Unit 3 Question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8E3F7E-2B7B-4D5C-BA98-4D2A34A06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3600" b="1" dirty="0">
                <a:solidFill>
                  <a:schemeClr val="accent2"/>
                </a:solidFill>
              </a:rPr>
              <a:t>Section A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Six Multiple choice questions (6 marks)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r>
              <a:rPr lang="en-IN" sz="3600" b="1" dirty="0">
                <a:solidFill>
                  <a:schemeClr val="accent2"/>
                </a:solidFill>
              </a:rPr>
              <a:t>Section B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Five Part question, data provided (34 marks)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(a)  2 marks, (b)  4 marks, (c) 8 marks, (d) 6 marks, (e) 14 marks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r>
              <a:rPr lang="en-IN" sz="3600" b="1" dirty="0">
                <a:solidFill>
                  <a:schemeClr val="accent2"/>
                </a:solidFill>
              </a:rPr>
              <a:t>Section C</a:t>
            </a:r>
          </a:p>
          <a:p>
            <a:pPr marL="274320" lvl="1" indent="0">
              <a:buNone/>
            </a:pPr>
            <a:r>
              <a:rPr lang="en-IN" sz="2800" dirty="0">
                <a:solidFill>
                  <a:schemeClr val="tx1"/>
                </a:solidFill>
              </a:rPr>
              <a:t>Two 20-mark essay questions from a choice of three (40 marks)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  <a:p>
            <a:pPr marL="274320" lvl="1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0994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1155-A994-447D-8349-DDA4501BE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Objectives of Lesson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7B3CB-D81E-4A80-BC54-4BA5269E8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800" dirty="0">
                <a:solidFill>
                  <a:schemeClr val="tx1"/>
                </a:solidFill>
              </a:rPr>
              <a:t>To understand </a:t>
            </a:r>
            <a:r>
              <a:rPr lang="en-IN" sz="2800" dirty="0">
                <a:solidFill>
                  <a:schemeClr val="accent2"/>
                </a:solidFill>
              </a:rPr>
              <a:t>different types of business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Private sector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Public sector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Joint Venture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82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C0D53-48BC-4FAD-A976-D02FD392F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090" y="83820"/>
            <a:ext cx="9875520" cy="1356360"/>
          </a:xfrm>
        </p:spPr>
        <p:txBody>
          <a:bodyPr/>
          <a:lstStyle/>
          <a:p>
            <a:r>
              <a:rPr lang="en-IN" b="1" dirty="0"/>
              <a:t>Private sector Organisation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065B4-99AC-4BD4-A86A-5E93E8146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739" y="1290483"/>
            <a:ext cx="11555171" cy="5287297"/>
          </a:xfrm>
        </p:spPr>
        <p:txBody>
          <a:bodyPr>
            <a:normAutofit lnSpcReduction="1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Owned by individuals or companies and not by state. </a:t>
            </a:r>
          </a:p>
          <a:p>
            <a:r>
              <a:rPr lang="en-IN" sz="2800" dirty="0">
                <a:solidFill>
                  <a:schemeClr val="tx1"/>
                </a:solidFill>
              </a:rPr>
              <a:t>Different objectives of businesses: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Small business – self-employed businessman - Maximise profits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Large companies – Shareholders(owners of the company), maximise profits</a:t>
            </a:r>
          </a:p>
          <a:p>
            <a:pPr lvl="2"/>
            <a:r>
              <a:rPr lang="en-IN" sz="2400" dirty="0">
                <a:solidFill>
                  <a:schemeClr val="tx1"/>
                </a:solidFill>
              </a:rPr>
              <a:t>Directors and managers – make decisions and run the operations – maximise their rewards</a:t>
            </a:r>
          </a:p>
          <a:p>
            <a:r>
              <a:rPr lang="en-IN" sz="2800" dirty="0">
                <a:solidFill>
                  <a:schemeClr val="accent2"/>
                </a:solidFill>
              </a:rPr>
              <a:t>Types of private sector organisations: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Sole trader/ sole proprietor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Partnership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Limited companies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Cooperative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Not for profit organisation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04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D0AAB-4670-4E14-84E8-33E1FF12F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b="1" dirty="0"/>
              <a:t>Sole Trader/ Sole Proprietor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D5EC4-69D0-414E-B1C9-55DE4FCF2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399"/>
            <a:ext cx="10366829" cy="4474029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One person owns and controls the business</a:t>
            </a:r>
          </a:p>
          <a:p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Advantages: 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Easy to set up - little capital requirement, few legal requirement.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Owner has full control and keeps all profits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May or may not employ workers</a:t>
            </a:r>
          </a:p>
          <a:p>
            <a:pPr lvl="1"/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Disadvantages: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Unlimited liability: Owner and business are one and same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Debts of business are debts of owner, to pay any business debts owners personal possession may be taken away</a:t>
            </a:r>
          </a:p>
        </p:txBody>
      </p:sp>
    </p:spTree>
    <p:extLst>
      <p:ext uri="{BB962C8B-B14F-4D97-AF65-F5344CB8AC3E}">
        <p14:creationId xmlns:p14="http://schemas.microsoft.com/office/powerpoint/2010/main" val="4121290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00DC3-85DD-47AB-9F07-0A9A3BC29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2A432-0CEA-467C-8D67-00BE99E67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2057400"/>
            <a:ext cx="9872871" cy="4191000"/>
          </a:xfrm>
        </p:spPr>
        <p:txBody>
          <a:bodyPr>
            <a:normAutofit fontScale="92500" lnSpcReduction="20000"/>
          </a:bodyPr>
          <a:lstStyle/>
          <a:p>
            <a:r>
              <a:rPr lang="en-IN" sz="2800" dirty="0">
                <a:solidFill>
                  <a:schemeClr val="tx1"/>
                </a:solidFill>
              </a:rPr>
              <a:t>Two or more people are partners</a:t>
            </a:r>
          </a:p>
          <a:p>
            <a:r>
              <a:rPr lang="en-IN" sz="2800" dirty="0">
                <a:solidFill>
                  <a:schemeClr val="tx1"/>
                </a:solidFill>
              </a:rPr>
              <a:t>Partners own and control the business</a:t>
            </a:r>
          </a:p>
          <a:p>
            <a:r>
              <a:rPr lang="en-IN" sz="2800" dirty="0">
                <a:solidFill>
                  <a:schemeClr val="tx1"/>
                </a:solidFill>
              </a:rPr>
              <a:t>Capital, risks and responsibilities are shared between partners</a:t>
            </a:r>
          </a:p>
          <a:p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Advantages: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 have full control of business and keeps all profits</a:t>
            </a:r>
          </a:p>
          <a:p>
            <a:pPr lvl="1"/>
            <a:endParaRPr lang="en-IN" sz="2800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accent2"/>
                </a:solidFill>
              </a:rPr>
              <a:t>Disadvantages:</a:t>
            </a:r>
          </a:p>
          <a:p>
            <a:pPr lvl="1"/>
            <a:r>
              <a:rPr lang="en-IN" sz="2600" dirty="0">
                <a:solidFill>
                  <a:schemeClr val="tx1"/>
                </a:solidFill>
              </a:rPr>
              <a:t>Unlimited liability</a:t>
            </a:r>
          </a:p>
          <a:p>
            <a:pPr lvl="1"/>
            <a:r>
              <a:rPr lang="en-IN" sz="2800" dirty="0">
                <a:solidFill>
                  <a:schemeClr val="tx1"/>
                </a:solidFill>
              </a:rPr>
              <a:t>Partners liable for actions of other partner</a:t>
            </a:r>
          </a:p>
          <a:p>
            <a:pPr marL="274320" lvl="1" indent="0">
              <a:buNone/>
            </a:pPr>
            <a:endParaRPr lang="en-IN" sz="2800" dirty="0">
              <a:solidFill>
                <a:schemeClr val="tx1"/>
              </a:solidFill>
            </a:endParaRPr>
          </a:p>
          <a:p>
            <a:endParaRPr lang="en-I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393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AB9D2-EFA2-4913-A54E-82628661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Limited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28348-2887-4DD1-B4AD-2710A314E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</a:rPr>
              <a:t>Registered through legal formalities with government.</a:t>
            </a:r>
          </a:p>
          <a:p>
            <a:r>
              <a:rPr lang="en-IN" sz="2400" dirty="0">
                <a:solidFill>
                  <a:schemeClr val="accent2"/>
                </a:solidFill>
              </a:rPr>
              <a:t>Limited liability</a:t>
            </a:r>
            <a:r>
              <a:rPr lang="en-IN" sz="2400" dirty="0">
                <a:solidFill>
                  <a:schemeClr val="tx1"/>
                </a:solidFill>
              </a:rPr>
              <a:t>: company and owners(shareholders) are separate entities.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If the company has debts, Shareholders only lose the amount of capital invested as share capital, personal possessions are protected.</a:t>
            </a:r>
          </a:p>
          <a:p>
            <a:pPr lvl="1"/>
            <a:r>
              <a:rPr lang="en-IN" sz="2200" dirty="0">
                <a:solidFill>
                  <a:schemeClr val="tx1"/>
                </a:solidFill>
              </a:rPr>
              <a:t>If profits made, shareholders receive the share of profits in form of dividends</a:t>
            </a:r>
          </a:p>
          <a:p>
            <a:pPr lvl="1"/>
            <a:endParaRPr lang="en-IN" sz="22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  <a:p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38314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8631</TotalTime>
  <Words>731</Words>
  <Application>Microsoft Office PowerPoint</Application>
  <PresentationFormat>Widescreen</PresentationFormat>
  <Paragraphs>127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Corbel</vt:lpstr>
      <vt:lpstr>Basis</vt:lpstr>
      <vt:lpstr>Chapter 1  Types of Business</vt:lpstr>
      <vt:lpstr>PowerPoint Presentation</vt:lpstr>
      <vt:lpstr>PowerPoint Presentation</vt:lpstr>
      <vt:lpstr>Structure of Unit 3 Question Paper</vt:lpstr>
      <vt:lpstr>Objectives of Lesson</vt:lpstr>
      <vt:lpstr>Private sector Organisation</vt:lpstr>
      <vt:lpstr>Sole Trader/ Sole Proprietor</vt:lpstr>
      <vt:lpstr>Partnership</vt:lpstr>
      <vt:lpstr>Limited Companies</vt:lpstr>
      <vt:lpstr>PowerPoint Presentation</vt:lpstr>
      <vt:lpstr>Cooperatives</vt:lpstr>
      <vt:lpstr>Not for profit Organisations</vt:lpstr>
      <vt:lpstr>State owned/ Public Sector organisation</vt:lpstr>
      <vt:lpstr>Joint Ventures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 Types of Business</dc:title>
  <dc:creator>shabi zaidi</dc:creator>
  <cp:lastModifiedBy>shabi zaidi</cp:lastModifiedBy>
  <cp:revision>23</cp:revision>
  <dcterms:created xsi:type="dcterms:W3CDTF">2021-05-09T03:57:19Z</dcterms:created>
  <dcterms:modified xsi:type="dcterms:W3CDTF">2023-10-26T04:58:36Z</dcterms:modified>
</cp:coreProperties>
</file>