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1AF5-A4B2-7EBC-5930-C8D0DF58F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3E733-93E6-04A3-D1E1-842553EC4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57B87-3E32-93AA-3383-AE845432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BF14-2EA3-2CB7-E844-D2659743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E2806-01CF-8800-8C51-4175CDE5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64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C488-85E5-79ED-A35B-D59ED34D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F7D5B-15F4-6761-C4CA-062806DD1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DCA15-66C6-730D-13E0-DC3565C4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79FC4-535A-ADCD-AA8A-20A84159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13712-1380-3211-9DA6-6CA68B69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8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FB026-A017-6101-8D90-AB41203C1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39B7D-384D-32A0-8FC3-D6397E149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0633A-C39A-6939-9CF0-DCC4B14B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0D686-5C2D-5E86-2242-24E909FE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82E7-B089-63E1-24D4-C2D1BF2D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79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56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FFF2-4735-3C18-8A3F-EE13570A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FD8B-75FD-EC42-CBB0-7F0E6255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BC9C4-E344-8D76-4DA3-C1BF3E50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59CC-0A57-EC5D-1085-9527325B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FC88-7588-8FD3-5649-12D76B9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66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F26B-EBA3-AFF0-6037-6FE53BE0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17D90-80D6-F8C0-7B0A-1C395FEE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19885-5FA1-41AD-8072-C48BFBC2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004B8-37C6-95E7-7DBD-37FA0CF1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CE87-5112-A97A-D8B9-2C21F021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65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AD25-4BBA-A0FE-036C-1186320F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C92F8-002D-1922-E02E-AE94AAC46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7DB3-A3C0-B5FA-BB0D-539923A24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4285-4AA9-3392-7D00-0AED58B0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00E19-22A9-6CD8-9318-BF90E25C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CA038-0D3B-C12C-C1A7-41ABFE2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35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D8B1-D01D-45F0-A285-2C65C6D3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D73DB-2CD4-AA57-3E9C-3E804226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92DAA-AF68-4A70-35BE-DB90361A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1A910-D9B0-EB24-3C12-6CD3A5D34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47046-43D3-8DE1-A08A-D41C2BCD8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E1554-CBCF-39AF-0D1F-65B8721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6C315-4C2D-8C46-2809-33FD374F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679D4-0C28-7D10-D0C9-F946B6E1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38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5B22-559D-198D-FF16-96408A79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3D262-B696-299C-105A-1DAC8890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8E983-C485-5298-7967-B283413B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AC52F-3094-3A84-78A7-A39CE2D4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89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F8FE9-67EB-58C9-7E6D-0DA03A27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F8786-98C3-B75B-E3A5-D9399512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1EA2A-3438-CF73-F3CE-80F2D51F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275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B19D-1506-D60C-0335-75FCB9EA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7E032-6A54-59EF-6080-E96E00E0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EC4F-7CF4-4648-68B4-F799DA5B0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D2B01-4E6F-22A6-218E-8704B7D0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ACAE-3ED2-2128-A8E6-3C06C46F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95105-AFFD-AAF5-0281-6117D8B3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912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0205-C4DC-4D5C-7DA3-E62CFB4B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F59AE-DFC2-8E0E-EADC-2C12267B6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F6AF0-3D80-AFD9-D95C-81B224B46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C9E91-DACB-2055-CB76-827FC7D1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AA94B-36F2-1D60-69BC-FEDDE778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90D62-A031-5400-2D16-6FFB75CD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96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962A6-9CDB-6950-4BCB-68B3B9BA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78287-29C8-5487-12E2-55D00206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9FFE-6021-F8A7-CCF6-6FAF74AF8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64F9-95CA-474C-AD91-99050D8E0181}" type="datetimeFigureOut">
              <a:rPr lang="en-IN" smtClean="0"/>
              <a:t>07-11-2023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0046-6D31-9F59-0578-917B9A54A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E4BA7-3C07-FBB3-14BB-0F7B93FB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23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81A5-1CB9-4B71-871D-ACAC38047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4</a:t>
            </a:r>
            <a:br>
              <a:rPr lang="en-IN" dirty="0"/>
            </a:br>
            <a:r>
              <a:rPr lang="en-IN" dirty="0"/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160099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6957-E13C-4839-94B5-39CFE924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354C-C1FF-4FC2-BE27-2D0221474F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Calculate Total Revenue (TR), Average Revenue (AR), Marginal Revenue (Mr)</a:t>
            </a:r>
          </a:p>
          <a:p>
            <a:r>
              <a:rPr lang="en-IN" sz="3600" b="1" dirty="0"/>
              <a:t>Relationship between tr, </a:t>
            </a:r>
            <a:r>
              <a:rPr lang="en-IN" sz="3600" b="1" dirty="0" err="1"/>
              <a:t>ar</a:t>
            </a:r>
            <a:r>
              <a:rPr lang="en-IN" sz="3600" b="1" dirty="0"/>
              <a:t> and </a:t>
            </a:r>
            <a:r>
              <a:rPr lang="en-IN" sz="3600" b="1" dirty="0" err="1"/>
              <a:t>mr</a:t>
            </a:r>
            <a:endParaRPr lang="en-IN" sz="3600" b="1" dirty="0"/>
          </a:p>
          <a:p>
            <a:r>
              <a:rPr lang="en-IN" sz="3600" b="1" dirty="0"/>
              <a:t>PED has an effect on revenue</a:t>
            </a:r>
          </a:p>
          <a:p>
            <a:r>
              <a:rPr lang="en-IN" sz="3600" b="1" dirty="0"/>
              <a:t>Calculate changes in revenue with different PED</a:t>
            </a:r>
          </a:p>
        </p:txBody>
      </p:sp>
    </p:spTree>
    <p:extLst>
      <p:ext uri="{BB962C8B-B14F-4D97-AF65-F5344CB8AC3E}">
        <p14:creationId xmlns:p14="http://schemas.microsoft.com/office/powerpoint/2010/main" val="255409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5F4E-0762-471B-9F78-133BA3B6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7895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Tr,ar</a:t>
            </a:r>
            <a:r>
              <a:rPr lang="en-IN" dirty="0"/>
              <a:t> and </a:t>
            </a:r>
            <a:r>
              <a:rPr lang="en-IN" dirty="0" err="1"/>
              <a:t>mr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5A62-9027-47AB-BCBA-A49E71FC53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570" y="1146413"/>
            <a:ext cx="11095630" cy="5609230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Revenue</a:t>
            </a:r>
            <a:r>
              <a:rPr lang="en-IN" sz="2800" b="1" dirty="0"/>
              <a:t> – receipts of money from sale of goods and services over a period of time</a:t>
            </a:r>
          </a:p>
          <a:p>
            <a:r>
              <a:rPr lang="en-I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TR</a:t>
            </a:r>
            <a:r>
              <a:rPr lang="en-IN" sz="2800" b="1" dirty="0"/>
              <a:t> – total amount of money received from the sale of any given level of output</a:t>
            </a:r>
          </a:p>
          <a:p>
            <a:pPr lvl="1"/>
            <a:r>
              <a:rPr lang="en-IN" sz="2000" b="1" dirty="0">
                <a:highlight>
                  <a:srgbClr val="00FF00"/>
                </a:highlight>
              </a:rPr>
              <a:t>TR = P * Q</a:t>
            </a:r>
          </a:p>
          <a:p>
            <a:r>
              <a:rPr lang="en-I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AR </a:t>
            </a:r>
            <a:r>
              <a:rPr lang="en-IN" sz="2800" b="1" dirty="0"/>
              <a:t>– average amount received per unit sold</a:t>
            </a:r>
          </a:p>
          <a:p>
            <a:pPr lvl="1"/>
            <a:r>
              <a:rPr lang="en-IN" sz="2000" b="1" dirty="0">
                <a:highlight>
                  <a:srgbClr val="00FF00"/>
                </a:highlight>
              </a:rPr>
              <a:t>AR = TR/Q</a:t>
            </a:r>
          </a:p>
          <a:p>
            <a:pPr lvl="1"/>
            <a:r>
              <a:rPr lang="en-IN" sz="2000" b="1" dirty="0">
                <a:highlight>
                  <a:srgbClr val="00FF00"/>
                </a:highlight>
              </a:rPr>
              <a:t>AR = P</a:t>
            </a:r>
          </a:p>
          <a:p>
            <a:r>
              <a:rPr lang="en-IN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Mr</a:t>
            </a:r>
            <a:r>
              <a:rPr lang="en-IN" sz="2800" b="1" dirty="0"/>
              <a:t> – additional amount received from selling an extra unit of output</a:t>
            </a:r>
          </a:p>
          <a:p>
            <a:pPr lvl="1"/>
            <a:r>
              <a:rPr lang="en-IN" sz="2400" b="1" dirty="0"/>
              <a:t>Difference between tr at different level</a:t>
            </a:r>
          </a:p>
          <a:p>
            <a:pPr lvl="2"/>
            <a:r>
              <a:rPr lang="en-IN" sz="2000" b="1" dirty="0">
                <a:highlight>
                  <a:srgbClr val="00FF00"/>
                </a:highlight>
              </a:rPr>
              <a:t>Mr = </a:t>
            </a:r>
            <a:r>
              <a:rPr lang="en-IN" b="1" dirty="0" err="1">
                <a:highlight>
                  <a:srgbClr val="00FF00"/>
                </a:highlight>
              </a:rPr>
              <a:t>TR</a:t>
            </a:r>
            <a:r>
              <a:rPr lang="en-IN" sz="2000" b="1" cap="none" dirty="0" err="1">
                <a:highlight>
                  <a:srgbClr val="00FF00"/>
                </a:highlight>
              </a:rPr>
              <a:t>n</a:t>
            </a:r>
            <a:r>
              <a:rPr lang="en-IN" sz="2000" b="1" cap="none" dirty="0">
                <a:highlight>
                  <a:srgbClr val="00FF00"/>
                </a:highlight>
              </a:rPr>
              <a:t> – TRn-</a:t>
            </a:r>
            <a:r>
              <a:rPr lang="en-IN" sz="1800" b="1" cap="none" dirty="0">
                <a:highlight>
                  <a:srgbClr val="00FF00"/>
                </a:highlight>
              </a:rPr>
              <a:t>1</a:t>
            </a:r>
          </a:p>
          <a:p>
            <a:pPr lvl="2"/>
            <a:r>
              <a:rPr lang="en-IN" sz="2000" b="1" cap="none" dirty="0">
                <a:highlight>
                  <a:srgbClr val="00FF00"/>
                </a:highlight>
              </a:rPr>
              <a:t>MR = ∆TR/ ∆Q</a:t>
            </a:r>
          </a:p>
        </p:txBody>
      </p:sp>
    </p:spTree>
    <p:extLst>
      <p:ext uri="{BB962C8B-B14F-4D97-AF65-F5344CB8AC3E}">
        <p14:creationId xmlns:p14="http://schemas.microsoft.com/office/powerpoint/2010/main" val="309565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5B59224-A016-49CD-8DD4-9E136AC99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71365"/>
              </p:ext>
            </p:extLst>
          </p:nvPr>
        </p:nvGraphicFramePr>
        <p:xfrm>
          <a:off x="128336" y="2591002"/>
          <a:ext cx="12063664" cy="343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446">
                  <a:extLst>
                    <a:ext uri="{9D8B030D-6E8A-4147-A177-3AD203B41FA5}">
                      <a16:colId xmlns:a16="http://schemas.microsoft.com/office/drawing/2014/main" val="2869471738"/>
                    </a:ext>
                  </a:extLst>
                </a:gridCol>
                <a:gridCol w="1501579">
                  <a:extLst>
                    <a:ext uri="{9D8B030D-6E8A-4147-A177-3AD203B41FA5}">
                      <a16:colId xmlns:a16="http://schemas.microsoft.com/office/drawing/2014/main" val="2259466197"/>
                    </a:ext>
                  </a:extLst>
                </a:gridCol>
                <a:gridCol w="2291594">
                  <a:extLst>
                    <a:ext uri="{9D8B030D-6E8A-4147-A177-3AD203B41FA5}">
                      <a16:colId xmlns:a16="http://schemas.microsoft.com/office/drawing/2014/main" val="748957568"/>
                    </a:ext>
                  </a:extLst>
                </a:gridCol>
                <a:gridCol w="2440519">
                  <a:extLst>
                    <a:ext uri="{9D8B030D-6E8A-4147-A177-3AD203B41FA5}">
                      <a16:colId xmlns:a16="http://schemas.microsoft.com/office/drawing/2014/main" val="3005280219"/>
                    </a:ext>
                  </a:extLst>
                </a:gridCol>
                <a:gridCol w="3641526">
                  <a:extLst>
                    <a:ext uri="{9D8B030D-6E8A-4147-A177-3AD203B41FA5}">
                      <a16:colId xmlns:a16="http://schemas.microsoft.com/office/drawing/2014/main" val="337884872"/>
                    </a:ext>
                  </a:extLst>
                </a:gridCol>
              </a:tblGrid>
              <a:tr h="879592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TR = P *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AR = TR/Q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MR =∆TR/ ∆Q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340309"/>
                  </a:ext>
                </a:extLst>
              </a:tr>
              <a:tr h="496414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18519"/>
                  </a:ext>
                </a:extLst>
              </a:tr>
              <a:tr h="496414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26248"/>
                  </a:ext>
                </a:extLst>
              </a:tr>
              <a:tr h="496414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665109"/>
                  </a:ext>
                </a:extLst>
              </a:tr>
              <a:tr h="570753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82775"/>
                  </a:ext>
                </a:extLst>
              </a:tr>
              <a:tr h="496414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897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258866-406B-402A-9497-B42E3740FBD8}"/>
              </a:ext>
            </a:extLst>
          </p:cNvPr>
          <p:cNvSpPr txBox="1"/>
          <p:nvPr/>
        </p:nvSpPr>
        <p:spPr>
          <a:xfrm>
            <a:off x="128337" y="0"/>
            <a:ext cx="12063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highlight>
                  <a:srgbClr val="00FF00"/>
                </a:highlight>
              </a:rPr>
              <a:t>REVENUE CURVES</a:t>
            </a:r>
          </a:p>
          <a:p>
            <a:r>
              <a:rPr lang="en-IN" sz="3600" b="1" dirty="0"/>
              <a:t>Different assumptions about price – shape of revenue curve will be different</a:t>
            </a:r>
            <a:endParaRPr lang="en-IN" sz="4400" b="1" dirty="0"/>
          </a:p>
          <a:p>
            <a:r>
              <a:rPr lang="en-IN" sz="3600" b="1" dirty="0">
                <a:highlight>
                  <a:srgbClr val="00FF00"/>
                </a:highlight>
              </a:rPr>
              <a:t>First Assumption -</a:t>
            </a:r>
            <a:r>
              <a:rPr lang="en-IN" sz="3600" b="1" dirty="0"/>
              <a:t> firms receive same price for each good sold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B970F-DCAA-4EAC-8180-EC0E8CA27B54}"/>
              </a:ext>
            </a:extLst>
          </p:cNvPr>
          <p:cNvSpPr txBox="1"/>
          <p:nvPr/>
        </p:nvSpPr>
        <p:spPr>
          <a:xfrm>
            <a:off x="128337" y="6027003"/>
            <a:ext cx="776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 Black" panose="020B0A04020102020204" pitchFamily="34" charset="0"/>
              </a:rPr>
              <a:t>If price is same, AR = MR</a:t>
            </a:r>
          </a:p>
          <a:p>
            <a:r>
              <a:rPr lang="en-IN" sz="2400" b="1" dirty="0">
                <a:latin typeface="Arial Black" panose="020B0A04020102020204" pitchFamily="34" charset="0"/>
              </a:rPr>
              <a:t>TR increase as output increases</a:t>
            </a:r>
          </a:p>
        </p:txBody>
      </p:sp>
    </p:spTree>
    <p:extLst>
      <p:ext uri="{BB962C8B-B14F-4D97-AF65-F5344CB8AC3E}">
        <p14:creationId xmlns:p14="http://schemas.microsoft.com/office/powerpoint/2010/main" val="279743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295-F157-4B49-9829-0FED7E9D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2B11-7DC9-4874-A567-C6762E63CF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E6A9D-5D54-4268-93E6-091D9548B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2" t="25042" r="26448" b="15748"/>
          <a:stretch/>
        </p:blipFill>
        <p:spPr>
          <a:xfrm>
            <a:off x="-1" y="0"/>
            <a:ext cx="11790947" cy="68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8FA0-8755-43B4-8914-1F6E85F991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5619135" cy="6858000"/>
          </a:xfrm>
        </p:spPr>
        <p:txBody>
          <a:bodyPr>
            <a:normAutofit/>
          </a:bodyPr>
          <a:lstStyle/>
          <a:p>
            <a:r>
              <a:rPr lang="en-IN" sz="2800" dirty="0">
                <a:highlight>
                  <a:srgbClr val="00FF00"/>
                </a:highlight>
                <a:latin typeface="Arial Black" panose="020B0A04020102020204" pitchFamily="34" charset="0"/>
              </a:rPr>
              <a:t>Second Assumption -  </a:t>
            </a:r>
            <a:r>
              <a:rPr lang="en-IN" sz="2800" dirty="0">
                <a:latin typeface="Arial Black" panose="020B0A04020102020204" pitchFamily="34" charset="0"/>
              </a:rPr>
              <a:t>In order to increase sale firms charge lower price</a:t>
            </a:r>
          </a:p>
          <a:p>
            <a:r>
              <a:rPr lang="en-IN" sz="2800" dirty="0">
                <a:highlight>
                  <a:srgbClr val="00FF00"/>
                </a:highlight>
                <a:latin typeface="Arial Black" panose="020B0A04020102020204" pitchFamily="34" charset="0"/>
              </a:rPr>
              <a:t>Price is lower </a:t>
            </a:r>
            <a:r>
              <a:rPr lang="en-IN" sz="2800" dirty="0">
                <a:latin typeface="Arial Black" panose="020B0A04020102020204" pitchFamily="34" charset="0"/>
              </a:rPr>
              <a:t>– AR falls as output increases</a:t>
            </a:r>
          </a:p>
          <a:p>
            <a:r>
              <a:rPr lang="en-IN" sz="2800" dirty="0">
                <a:latin typeface="Arial Black" panose="020B0A04020102020204" pitchFamily="34" charset="0"/>
              </a:rPr>
              <a:t>Loss in revenue due to lower price &gt; gain in revenue from extra output sold </a:t>
            </a:r>
          </a:p>
          <a:p>
            <a:r>
              <a:rPr lang="en-IN" sz="2800" dirty="0">
                <a:highlight>
                  <a:srgbClr val="00FF00"/>
                </a:highlight>
                <a:latin typeface="Arial Black" panose="020B0A04020102020204" pitchFamily="34" charset="0"/>
              </a:rPr>
              <a:t>means MR becomes negative</a:t>
            </a:r>
            <a:r>
              <a:rPr lang="en-IN" sz="2800" dirty="0">
                <a:latin typeface="Arial Black" panose="020B0A04020102020204" pitchFamily="34" charset="0"/>
              </a:rPr>
              <a:t> – each extra unit sold brings in negative extra revenue means less revenue than previous unit sold</a:t>
            </a:r>
          </a:p>
          <a:p>
            <a:endParaRPr lang="en-IN" sz="2800" dirty="0">
              <a:latin typeface="Arial Black" panose="020B0A04020102020204" pitchFamily="34" charset="0"/>
            </a:endParaRPr>
          </a:p>
          <a:p>
            <a:endParaRPr lang="en-IN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5E837-0AE4-4A02-9D0F-2C48F225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1" t="45144" r="57500" b="12496"/>
          <a:stretch/>
        </p:blipFill>
        <p:spPr>
          <a:xfrm>
            <a:off x="5752083" y="1857321"/>
            <a:ext cx="6464969" cy="50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CADE0-F2BE-4AD7-9043-224302F84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2" t="17294" r="26316" b="4305"/>
          <a:stretch/>
        </p:blipFill>
        <p:spPr>
          <a:xfrm>
            <a:off x="-1" y="0"/>
            <a:ext cx="6481011" cy="6831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3A653-18D2-4D01-9C97-6DD62F40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4" t="23847" r="57368" b="13901"/>
          <a:stretch/>
        </p:blipFill>
        <p:spPr>
          <a:xfrm>
            <a:off x="6352673" y="0"/>
            <a:ext cx="6007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56DA-E441-45D2-87A9-25955D4B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066801"/>
          </a:xfrm>
        </p:spPr>
        <p:txBody>
          <a:bodyPr/>
          <a:lstStyle/>
          <a:p>
            <a:r>
              <a:rPr lang="en-IN" dirty="0"/>
              <a:t>Revenue and Price Elasticity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CFFE-D0EF-4EA3-815A-CB729B90D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137" y="1066802"/>
            <a:ext cx="11758863" cy="5791198"/>
          </a:xfrm>
        </p:spPr>
        <p:txBody>
          <a:bodyPr>
            <a:normAutofit/>
          </a:bodyPr>
          <a:lstStyle/>
          <a:p>
            <a:r>
              <a:rPr lang="en-IN" sz="2400" b="1" dirty="0">
                <a:highlight>
                  <a:srgbClr val="00FF00"/>
                </a:highlight>
              </a:rPr>
              <a:t>First assumption </a:t>
            </a:r>
            <a:r>
              <a:rPr lang="en-IN" sz="2400" b="1" dirty="0"/>
              <a:t>– same price – AR = MR = D – horizontal – perfectly Elastic, infinite quantities can be sold at given price</a:t>
            </a:r>
          </a:p>
          <a:p>
            <a:r>
              <a:rPr lang="en-IN" sz="2400" b="1" dirty="0">
                <a:highlight>
                  <a:srgbClr val="00FF00"/>
                </a:highlight>
              </a:rPr>
              <a:t>Second assumption </a:t>
            </a:r>
            <a:r>
              <a:rPr lang="en-IN" sz="2400" b="1" dirty="0"/>
              <a:t>– lower price – change in PED – change in TR</a:t>
            </a:r>
          </a:p>
          <a:p>
            <a:endParaRPr lang="en-IN" sz="2400" b="1" dirty="0"/>
          </a:p>
          <a:p>
            <a:r>
              <a:rPr lang="en-IN" sz="2400" b="1" dirty="0">
                <a:highlight>
                  <a:srgbClr val="00FF00"/>
                </a:highlight>
              </a:rPr>
              <a:t>Price inelastic </a:t>
            </a:r>
            <a:r>
              <a:rPr lang="en-IN" sz="2400" b="1" dirty="0"/>
              <a:t>(small fall in demand when price Rise) – increase in TR with Rise in Price  </a:t>
            </a:r>
          </a:p>
          <a:p>
            <a:r>
              <a:rPr lang="en-IN" sz="2400" b="1" dirty="0">
                <a:highlight>
                  <a:srgbClr val="00FF00"/>
                </a:highlight>
              </a:rPr>
              <a:t>Price Inelastic</a:t>
            </a:r>
            <a:r>
              <a:rPr lang="en-IN" sz="2400" b="1" dirty="0"/>
              <a:t> (Small rise in demand when price fall) – Fall in TR with fall in price</a:t>
            </a:r>
          </a:p>
          <a:p>
            <a:r>
              <a:rPr lang="en-IN" sz="2400" b="1" dirty="0">
                <a:highlight>
                  <a:srgbClr val="00FF00"/>
                </a:highlight>
              </a:rPr>
              <a:t>Price Elastic </a:t>
            </a:r>
            <a:r>
              <a:rPr lang="en-IN" sz="2400" b="1" dirty="0"/>
              <a:t>(greater fall in demand when price rise) – fall in TR with rise in price</a:t>
            </a:r>
          </a:p>
          <a:p>
            <a:r>
              <a:rPr lang="en-IN" sz="2400" b="1" dirty="0">
                <a:highlight>
                  <a:srgbClr val="00FF00"/>
                </a:highlight>
              </a:rPr>
              <a:t>Price Elastic </a:t>
            </a:r>
            <a:r>
              <a:rPr lang="en-IN" sz="2400" b="1" dirty="0"/>
              <a:t>(Greater Rise in Demand when price fall) – Rise in TR with fall in price</a:t>
            </a:r>
          </a:p>
          <a:p>
            <a:r>
              <a:rPr lang="en-IN" sz="2400" b="1" dirty="0">
                <a:highlight>
                  <a:srgbClr val="00FF00"/>
                </a:highlight>
              </a:rPr>
              <a:t>MR positive </a:t>
            </a:r>
            <a:r>
              <a:rPr lang="en-IN" sz="2400" b="1" dirty="0"/>
              <a:t>– PED Elastic since TR is increasing</a:t>
            </a:r>
          </a:p>
          <a:p>
            <a:r>
              <a:rPr lang="en-IN" sz="2400" b="1" dirty="0">
                <a:highlight>
                  <a:srgbClr val="00FF00"/>
                </a:highlight>
              </a:rPr>
              <a:t>MR Negative </a:t>
            </a:r>
            <a:r>
              <a:rPr lang="en-IN" sz="2400" b="1" dirty="0"/>
              <a:t>– PED inelastic since TR starts falling</a:t>
            </a:r>
          </a:p>
          <a:p>
            <a:r>
              <a:rPr lang="en-IN" sz="2400" b="1" dirty="0">
                <a:highlight>
                  <a:srgbClr val="00FF00"/>
                </a:highlight>
              </a:rPr>
              <a:t>PED is unitary (1) </a:t>
            </a:r>
            <a:r>
              <a:rPr lang="en-IN" sz="2400" b="1" dirty="0"/>
              <a:t>– TR is maximised and MR is zero</a:t>
            </a:r>
          </a:p>
          <a:p>
            <a:endParaRPr lang="en-IN" sz="2400" b="1" dirty="0"/>
          </a:p>
          <a:p>
            <a:endParaRPr lang="en-IN" sz="2400" b="1" dirty="0"/>
          </a:p>
          <a:p>
            <a:endParaRPr lang="en-IN" sz="2400" b="1" dirty="0"/>
          </a:p>
          <a:p>
            <a:endParaRPr lang="en-IN" sz="2400" b="1" dirty="0"/>
          </a:p>
          <a:p>
            <a:endParaRPr lang="en-IN" sz="2400" b="1" dirty="0"/>
          </a:p>
          <a:p>
            <a:endParaRPr lang="en-IN" sz="2400" b="1" dirty="0"/>
          </a:p>
          <a:p>
            <a:pPr marL="0" indent="0">
              <a:buNone/>
            </a:pPr>
            <a:endParaRPr lang="en-IN" sz="2400" b="1" dirty="0"/>
          </a:p>
          <a:p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46683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407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Chapter 4 Revenue</vt:lpstr>
      <vt:lpstr>Learning Objectives</vt:lpstr>
      <vt:lpstr>Tr,ar and mr</vt:lpstr>
      <vt:lpstr>PowerPoint Presentation</vt:lpstr>
      <vt:lpstr>PowerPoint Presentation</vt:lpstr>
      <vt:lpstr>PowerPoint Presentation</vt:lpstr>
      <vt:lpstr>PowerPoint Presentation</vt:lpstr>
      <vt:lpstr>Revenue and Price Elasticity of Demand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Revenue</dc:title>
  <dc:creator>shabi zaidi</dc:creator>
  <cp:lastModifiedBy>shabi zaidi</cp:lastModifiedBy>
  <cp:revision>23</cp:revision>
  <dcterms:created xsi:type="dcterms:W3CDTF">2021-05-19T04:56:50Z</dcterms:created>
  <dcterms:modified xsi:type="dcterms:W3CDTF">2023-11-07T07:14:06Z</dcterms:modified>
</cp:coreProperties>
</file>