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978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194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1531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162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3259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27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3062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2676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638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041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485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505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6584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6028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16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105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444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22D7A-1874-422C-B1F0-ABBE0A048892}" type="datetimeFigureOut">
              <a:rPr lang="en-IN" smtClean="0"/>
              <a:t>09-01-2023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AD414-6CD3-4DEB-A82A-77ADA42277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28565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CD67A-8C4B-6595-3654-393C5FC79A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 12 Oligopoly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4682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2593F-66A2-6356-8C8A-A8C02414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Oligopoly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B06CD-A06B-3DC7-D610-B2CF66CFD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Majority of markets are concentrated markets, dominated by few suppliers.</a:t>
            </a:r>
          </a:p>
          <a:p>
            <a:r>
              <a:rPr lang="en-US" dirty="0"/>
              <a:t>E.g. Car manufacturers, Oil producers.</a:t>
            </a:r>
          </a:p>
          <a:p>
            <a:r>
              <a:rPr lang="en-US" dirty="0"/>
              <a:t>No single dominant model of oligopoly, number of competing models which make different assumptions and lead to different conclusions.</a:t>
            </a:r>
          </a:p>
          <a:p>
            <a:r>
              <a:rPr lang="en-US" dirty="0"/>
              <a:t>Market conduct – how oligopolistic firms behave in order to achieve their objectives.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23688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B2DD0-6934-B579-45F6-A826F7CB0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2BA85-9B63-333F-451C-456854AAB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371771" cy="4363730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Supply concentrated in hands of few firms </a:t>
            </a:r>
          </a:p>
          <a:p>
            <a:pPr lvl="1"/>
            <a:r>
              <a:rPr lang="en-US" sz="2400" dirty="0"/>
              <a:t>Few large producers and large number of small firms.</a:t>
            </a:r>
          </a:p>
          <a:p>
            <a:pPr lvl="1"/>
            <a:r>
              <a:rPr lang="en-US" sz="2400" dirty="0"/>
              <a:t>E.g. an industry with 100 firms, where three largest firms produce 80% of the output.</a:t>
            </a:r>
          </a:p>
          <a:p>
            <a:r>
              <a:rPr lang="en-US" sz="2800" dirty="0"/>
              <a:t>Firms must be interdependent-</a:t>
            </a:r>
          </a:p>
          <a:p>
            <a:pPr lvl="1"/>
            <a:r>
              <a:rPr lang="en-US" sz="2400" dirty="0"/>
              <a:t>Actions of one large firm directly affect actions of another large firm.</a:t>
            </a:r>
          </a:p>
          <a:p>
            <a:pPr lvl="1"/>
            <a:r>
              <a:rPr lang="en-US" sz="2400" dirty="0"/>
              <a:t>One large firm decides to increase sales that will come at expense of other firms.</a:t>
            </a:r>
          </a:p>
          <a:p>
            <a:pPr lvl="1"/>
            <a:r>
              <a:rPr lang="en-US" sz="2400" dirty="0"/>
              <a:t>Interdependence leads to uncertainty, how other firms will react, either by changing price or range of products.</a:t>
            </a:r>
          </a:p>
          <a:p>
            <a:r>
              <a:rPr lang="en-US" sz="2800" dirty="0"/>
              <a:t>High barriers to entry or exit</a:t>
            </a:r>
          </a:p>
          <a:p>
            <a:r>
              <a:rPr lang="en-US" sz="2800" dirty="0"/>
              <a:t>Product differentiation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061325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87BDB-766A-810B-E360-9B5A2A884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 to entry and exit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CC4C0-C9E1-4624-DAFB-68C360C4C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11" y="2083633"/>
            <a:ext cx="11902191" cy="4631960"/>
          </a:xfrm>
        </p:spPr>
        <p:txBody>
          <a:bodyPr>
            <a:normAutofit/>
          </a:bodyPr>
          <a:lstStyle/>
          <a:p>
            <a:r>
              <a:rPr lang="en-US" dirty="0"/>
              <a:t>Economies of scale – often very large</a:t>
            </a:r>
          </a:p>
          <a:p>
            <a:pPr lvl="1"/>
            <a:r>
              <a:rPr lang="en-US" dirty="0"/>
              <a:t>Few large firms operate at lowest average cost (production at optimum level) and satisfy all the demands of the buyers.</a:t>
            </a:r>
          </a:p>
          <a:p>
            <a:pPr lvl="1"/>
            <a:r>
              <a:rPr lang="en-US" dirty="0"/>
              <a:t>New firms produce less &amp; therefore have high average cost.</a:t>
            </a:r>
          </a:p>
          <a:p>
            <a:r>
              <a:rPr lang="en-US" dirty="0"/>
              <a:t>Patents – </a:t>
            </a:r>
          </a:p>
          <a:p>
            <a:pPr lvl="1"/>
            <a:r>
              <a:rPr lang="en-US" dirty="0"/>
              <a:t>Law can prevent competitor firm from making a product for a given number of years after its intervention.</a:t>
            </a:r>
          </a:p>
          <a:p>
            <a:pPr lvl="1"/>
            <a:r>
              <a:rPr lang="en-US" dirty="0"/>
              <a:t>Pharmaceutical firms are protected from competition by patents</a:t>
            </a:r>
          </a:p>
          <a:p>
            <a:pPr lvl="2"/>
            <a:r>
              <a:rPr lang="en-US" dirty="0"/>
              <a:t>They will carry out R&amp;D for new medicines only if they can regain huge cost of investment by charging high prices.</a:t>
            </a:r>
          </a:p>
          <a:p>
            <a:r>
              <a:rPr lang="en-US" dirty="0"/>
              <a:t>Branding – High spending on advertising and marketing by large firms.</a:t>
            </a:r>
          </a:p>
          <a:p>
            <a:pPr lvl="1"/>
            <a:r>
              <a:rPr lang="en-US" dirty="0"/>
              <a:t>Create powerful brand image</a:t>
            </a:r>
          </a:p>
          <a:p>
            <a:pPr lvl="1"/>
            <a:r>
              <a:rPr lang="en-US" dirty="0"/>
              <a:t>Customer loyalty makes it difficult for new firms to enter new market.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180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8F7779-5646-A9CF-5FFE-71512369A2A0}"/>
              </a:ext>
            </a:extLst>
          </p:cNvPr>
          <p:cNvSpPr txBox="1"/>
          <p:nvPr/>
        </p:nvSpPr>
        <p:spPr>
          <a:xfrm>
            <a:off x="209861" y="194872"/>
            <a:ext cx="1016333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Sunk Cost or exit costs –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Costs which can’t be recovered if the firm leaves the industry.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E.g. advertising expenditure, cost and time involved in making employees redundant, </a:t>
            </a:r>
          </a:p>
          <a:p>
            <a:pPr lvl="1"/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Legal Barriers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Law may give firms particular privileges.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Government may give firm exclusive rights to production of a product.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E.g. broadcast license to commercial television companies.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2906738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FBCAB-A4BB-F741-B8B8-9D31B818E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Interdependence of firms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49D1EB-B7F0-EBBC-7076-764F3B30D8BB}"/>
              </a:ext>
            </a:extLst>
          </p:cNvPr>
          <p:cNvSpPr txBox="1"/>
          <p:nvPr/>
        </p:nvSpPr>
        <p:spPr>
          <a:xfrm>
            <a:off x="839449" y="2233534"/>
            <a:ext cx="110777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one large firm reduce prices, then other firms will probably reduce their prices so they do not loose market share.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One firm will not make decision without taking into account how the other large firms might react, and this leads to firms behaving in different ways to other market structures.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Game theory – explains how firms may behave but interdependence may lead to forming collusion or cartel.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721000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7C984-63B6-8AD9-24D9-066227212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Collusion 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89008F-AE22-D4A1-8906-73A8A9D2CBE5}"/>
              </a:ext>
            </a:extLst>
          </p:cNvPr>
          <p:cNvSpPr txBox="1"/>
          <p:nvPr/>
        </p:nvSpPr>
        <p:spPr>
          <a:xfrm>
            <a:off x="680321" y="2098623"/>
            <a:ext cx="112968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Firms make agreements among themselves so as to restrict competition and maximize own benefits.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Oligopolistic firms may compete among themselves, however, there is strong incentive to collude.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10BE66-029C-0BB3-91D1-A80F809CE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237" y="3021953"/>
            <a:ext cx="5580494" cy="37236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2CE5E8-03B5-45D2-E1F8-5D32FC8364B6}"/>
              </a:ext>
            </a:extLst>
          </p:cNvPr>
          <p:cNvSpPr txBox="1"/>
          <p:nvPr/>
        </p:nvSpPr>
        <p:spPr>
          <a:xfrm>
            <a:off x="6580682" y="3021953"/>
            <a:ext cx="54643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Compete – to sell more have to lower prices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Firms ready to supply 6 million units and earn only normal profits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Collude – fix output and maximize profits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each firm produces only 3 million units, each can earn $9 million supernormal profits.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Restricting output by colluding leads to higher prices and higher profits.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Collusion overcomes uncertainty of behavior of other firms in the market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57750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6D252-0117-5D8F-A388-89D6C383A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collusion 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7E191B-8D97-85ED-9F91-257716464F3F}"/>
              </a:ext>
            </a:extLst>
          </p:cNvPr>
          <p:cNvSpPr txBox="1"/>
          <p:nvPr/>
        </p:nvSpPr>
        <p:spPr>
          <a:xfrm>
            <a:off x="680321" y="2218544"/>
            <a:ext cx="111918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Formal collusion –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When firms make open or hidden agreements among themselves to limit competition.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E.g. two firms may share new contract work between themselves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b="1" dirty="0"/>
              <a:t>Or agree not to sell in certain geographical areas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b="1" dirty="0"/>
              <a:t>Or Price agreements, fix prices for their products</a:t>
            </a:r>
            <a:endParaRPr lang="en-IN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Formal collusion is open for everyone to see.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Collusion is illegal in EU countries, USA. Firms collude but hidden from legal authorities. Legal action taken if government investigation finds out about collusion.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6228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1C3BD-E94B-7CC5-A5AA-726334075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Cartel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7F22A5-0163-D613-701A-20B3B0D57122}"/>
              </a:ext>
            </a:extLst>
          </p:cNvPr>
          <p:cNvSpPr txBox="1"/>
          <p:nvPr/>
        </p:nvSpPr>
        <p:spPr>
          <a:xfrm>
            <a:off x="680321" y="2113613"/>
            <a:ext cx="1111693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Cartel is a type of formal collusion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There is a wide-ranging agreement among several firms in the market.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Firms agree to limit the output and raise prices.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E.g. Cartel made up of countries – OPEC (organization of the petroleum exporting countries)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OPEC is a group of oil-producing countries that sells less than half of the world output but has more than half of the world’s known oil reserves.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Attempt to influence the world price of oil by restricting supply.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IN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Condition to form a cartel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Agreements have to be reached, easy where only few firms dominate the market.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N" b="1" dirty="0"/>
              <a:t>Easy to form cartel in mature industry like steel industry, difficult in rapidly changing industry like IT industry.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Cheating has to be prevented, small producer may cheat by selling below the cartel price or more than agreed quota.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IN" b="1" dirty="0"/>
              <a:t>If all firms do so market price will change to free market level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b="1" dirty="0"/>
              <a:t>Potential competition must be restricted, firms could agree to increase barriers to entry.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8829280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153</TotalTime>
  <Words>798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Berlin</vt:lpstr>
      <vt:lpstr>Ch 12 Oligopoly</vt:lpstr>
      <vt:lpstr>Oligopoly</vt:lpstr>
      <vt:lpstr>Assumptions</vt:lpstr>
      <vt:lpstr>Barriers to entry and exit</vt:lpstr>
      <vt:lpstr>PowerPoint Presentation</vt:lpstr>
      <vt:lpstr>Interdependence of firms</vt:lpstr>
      <vt:lpstr>Collusion </vt:lpstr>
      <vt:lpstr>Types of collusion </vt:lpstr>
      <vt:lpstr>Cartel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12 Oligopoly</dc:title>
  <dc:creator>shabi zaidi</dc:creator>
  <cp:lastModifiedBy>shabi zaidi</cp:lastModifiedBy>
  <cp:revision>16</cp:revision>
  <dcterms:created xsi:type="dcterms:W3CDTF">2023-01-09T12:28:28Z</dcterms:created>
  <dcterms:modified xsi:type="dcterms:W3CDTF">2023-01-09T15:01:42Z</dcterms:modified>
</cp:coreProperties>
</file>