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88" autoAdjust="0"/>
    <p:restoredTop sz="94291" autoAdjust="0"/>
  </p:normalViewPr>
  <p:slideViewPr>
    <p:cSldViewPr snapToGrid="0">
      <p:cViewPr varScale="1">
        <p:scale>
          <a:sx n="69" d="100"/>
          <a:sy n="69" d="100"/>
        </p:scale>
        <p:origin x="8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49593486-075F-4B92-BD86-1831D495F268}" type="datetimeFigureOut">
              <a:rPr lang="en-IN" smtClean="0"/>
              <a:t>28-10-2021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6F8870E6-2057-40F4-B004-54A552AD140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73248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93486-075F-4B92-BD86-1831D495F268}" type="datetimeFigureOut">
              <a:rPr lang="en-IN" smtClean="0"/>
              <a:t>28-10-2021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870E6-2057-40F4-B004-54A552AD140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96300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93486-075F-4B92-BD86-1831D495F268}" type="datetimeFigureOut">
              <a:rPr lang="en-IN" smtClean="0"/>
              <a:t>28-10-2021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870E6-2057-40F4-B004-54A552AD140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43687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93486-075F-4B92-BD86-1831D495F268}" type="datetimeFigureOut">
              <a:rPr lang="en-IN" smtClean="0"/>
              <a:t>28-10-2021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870E6-2057-40F4-B004-54A552AD140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780186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93486-075F-4B92-BD86-1831D495F268}" type="datetimeFigureOut">
              <a:rPr lang="en-IN" smtClean="0"/>
              <a:t>28-10-2021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870E6-2057-40F4-B004-54A552AD140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529985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93486-075F-4B92-BD86-1831D495F268}" type="datetimeFigureOut">
              <a:rPr lang="en-IN" smtClean="0"/>
              <a:t>28-10-2021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870E6-2057-40F4-B004-54A552AD140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230021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93486-075F-4B92-BD86-1831D495F268}" type="datetimeFigureOut">
              <a:rPr lang="en-IN" smtClean="0"/>
              <a:t>28-10-2021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870E6-2057-40F4-B004-54A552AD140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576083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49593486-075F-4B92-BD86-1831D495F268}" type="datetimeFigureOut">
              <a:rPr lang="en-IN" smtClean="0"/>
              <a:t>28-10-2021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870E6-2057-40F4-B004-54A552AD140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474690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49593486-075F-4B92-BD86-1831D495F268}" type="datetimeFigureOut">
              <a:rPr lang="en-IN" smtClean="0"/>
              <a:t>28-10-2021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870E6-2057-40F4-B004-54A552AD140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28314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93486-075F-4B92-BD86-1831D495F268}" type="datetimeFigureOut">
              <a:rPr lang="en-IN" smtClean="0"/>
              <a:t>28-10-2021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870E6-2057-40F4-B004-54A552AD140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33596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93486-075F-4B92-BD86-1831D495F268}" type="datetimeFigureOut">
              <a:rPr lang="en-IN" smtClean="0"/>
              <a:t>28-10-2021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870E6-2057-40F4-B004-54A552AD140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19492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93486-075F-4B92-BD86-1831D495F268}" type="datetimeFigureOut">
              <a:rPr lang="en-IN" smtClean="0"/>
              <a:t>28-10-2021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870E6-2057-40F4-B004-54A552AD140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17218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93486-075F-4B92-BD86-1831D495F268}" type="datetimeFigureOut">
              <a:rPr lang="en-IN" smtClean="0"/>
              <a:t>28-10-2021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870E6-2057-40F4-B004-54A552AD140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01776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93486-075F-4B92-BD86-1831D495F268}" type="datetimeFigureOut">
              <a:rPr lang="en-IN" smtClean="0"/>
              <a:t>28-10-2021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870E6-2057-40F4-B004-54A552AD140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33457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93486-075F-4B92-BD86-1831D495F268}" type="datetimeFigureOut">
              <a:rPr lang="en-IN" smtClean="0"/>
              <a:t>28-10-2021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870E6-2057-40F4-B004-54A552AD140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23624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93486-075F-4B92-BD86-1831D495F268}" type="datetimeFigureOut">
              <a:rPr lang="en-IN" smtClean="0"/>
              <a:t>28-10-2021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870E6-2057-40F4-B004-54A552AD140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17651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93486-075F-4B92-BD86-1831D495F268}" type="datetimeFigureOut">
              <a:rPr lang="en-IN" smtClean="0"/>
              <a:t>28-10-2021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870E6-2057-40F4-B004-54A552AD140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89086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49593486-075F-4B92-BD86-1831D495F268}" type="datetimeFigureOut">
              <a:rPr lang="en-IN" smtClean="0"/>
              <a:t>28-10-2021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IN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6F8870E6-2057-40F4-B004-54A552AD140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14949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6C7DA-6645-453B-8955-8A6851C4EB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Chapter 15</a:t>
            </a:r>
            <a:br>
              <a:rPr lang="en-IN" dirty="0"/>
            </a:br>
            <a:r>
              <a:rPr lang="en-IN" dirty="0"/>
              <a:t>Demand of labour</a:t>
            </a:r>
          </a:p>
        </p:txBody>
      </p:sp>
    </p:spTree>
    <p:extLst>
      <p:ext uri="{BB962C8B-B14F-4D97-AF65-F5344CB8AC3E}">
        <p14:creationId xmlns:p14="http://schemas.microsoft.com/office/powerpoint/2010/main" val="11780921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97362-58AF-437A-8163-1386374BE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Elasticity of DL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E1FA4D-CBAA-4C60-850D-502F6136A67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IN" dirty="0"/>
                  <a:t>Elasticity of DL – Responsiveness of quantity demanded for labour to change in price of labour(wage rate)</a:t>
                </a:r>
              </a:p>
              <a:p>
                <a:r>
                  <a:rPr lang="en-IN" dirty="0"/>
                  <a:t>Elasticity of DL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% 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𝑐h𝑎𝑛𝑔𝑒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𝑖𝑛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𝑄𝑡𝑦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𝑑𝑒𝑚𝑎𝑛𝑑𝑒𝑑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𝑓𝑜𝑟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𝑙𝑎𝑏𝑜𝑢𝑟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% 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𝑐h𝑎𝑛𝑔𝑒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𝑖𝑛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𝑤𝑎𝑔𝑒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𝑟𝑎𝑡𝑒</m:t>
                        </m:r>
                      </m:den>
                    </m:f>
                  </m:oMath>
                </a14:m>
                <a:endParaRPr lang="en-IN" dirty="0"/>
              </a:p>
              <a:p>
                <a:r>
                  <a:rPr lang="en-IN" dirty="0"/>
                  <a:t>Negative relationship </a:t>
                </a:r>
              </a:p>
              <a:p>
                <a:r>
                  <a:rPr lang="en-IN" dirty="0"/>
                  <a:t>Ignore minus sign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E1FA4D-CBAA-4C60-850D-502F6136A6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" t="-89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72760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C8A8D-DD73-423C-A427-8D1C18CFB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Factors/reasons that change Elasticity of DL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1E398-46CD-48BE-8D97-885DFE5F61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Time</a:t>
            </a:r>
          </a:p>
          <a:p>
            <a:pPr lvl="1"/>
            <a:r>
              <a:rPr lang="en-IN" dirty="0"/>
              <a:t>Long time period – firms can increase its capital stock - Easy to substitute labour for other FOP (More elastic)</a:t>
            </a:r>
          </a:p>
          <a:p>
            <a:pPr lvl="1"/>
            <a:r>
              <a:rPr lang="en-IN" dirty="0"/>
              <a:t>Short time period – Little choice of substitution – employ same no. of workers at higher wage rate (Less elastic)</a:t>
            </a:r>
          </a:p>
          <a:p>
            <a:pPr lvl="1"/>
            <a:r>
              <a:rPr lang="en-IN" dirty="0"/>
              <a:t>Contract of employment – higher penalties for making workers redundant (Less elastic)</a:t>
            </a:r>
          </a:p>
        </p:txBody>
      </p:sp>
    </p:spTree>
    <p:extLst>
      <p:ext uri="{BB962C8B-B14F-4D97-AF65-F5344CB8AC3E}">
        <p14:creationId xmlns:p14="http://schemas.microsoft.com/office/powerpoint/2010/main" val="3287981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DD9A2-F2BF-4672-880B-2C4103570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125412-D005-4842-8C55-1842F2EE9F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Demand for labour – derived demand</a:t>
            </a:r>
          </a:p>
          <a:p>
            <a:r>
              <a:rPr lang="en-IN" dirty="0"/>
              <a:t>Increase in demand for goods – increase in demand for labour </a:t>
            </a:r>
          </a:p>
          <a:p>
            <a:r>
              <a:rPr lang="en-IN" dirty="0"/>
              <a:t>Decrease in demand for goods – decrease in demand for labour</a:t>
            </a:r>
          </a:p>
          <a:p>
            <a:r>
              <a:rPr lang="en-IN" dirty="0"/>
              <a:t>Demand curve of labour – how many workers will be hired at given wage rate</a:t>
            </a:r>
          </a:p>
          <a:p>
            <a:pPr marL="0" indent="0">
              <a:buNone/>
            </a:pPr>
            <a:endParaRPr lang="en-IN" dirty="0"/>
          </a:p>
          <a:p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08014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AC919-FE85-4B15-BB0A-BEC0361A6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Short-run demand for labour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EF418-4841-46A1-AD65-EA4DE6607F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SR – at least one factor is fixed</a:t>
            </a:r>
          </a:p>
          <a:p>
            <a:r>
              <a:rPr lang="en-IN" dirty="0"/>
              <a:t>Assumption – All factors fixed except labour</a:t>
            </a:r>
          </a:p>
          <a:p>
            <a:r>
              <a:rPr lang="en-IN" dirty="0"/>
              <a:t>Law of diminishing returns – Marginal/ additional output starts to decline as more and more units of variable factors combined with fixed factors</a:t>
            </a:r>
          </a:p>
        </p:txBody>
      </p:sp>
    </p:spTree>
    <p:extLst>
      <p:ext uri="{BB962C8B-B14F-4D97-AF65-F5344CB8AC3E}">
        <p14:creationId xmlns:p14="http://schemas.microsoft.com/office/powerpoint/2010/main" val="93820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75B803E-0E9C-4E09-9BF3-DBD9CE340A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4290119"/>
              </p:ext>
            </p:extLst>
          </p:nvPr>
        </p:nvGraphicFramePr>
        <p:xfrm>
          <a:off x="0" y="0"/>
          <a:ext cx="12191998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1714">
                  <a:extLst>
                    <a:ext uri="{9D8B030D-6E8A-4147-A177-3AD203B41FA5}">
                      <a16:colId xmlns:a16="http://schemas.microsoft.com/office/drawing/2014/main" val="594808995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2325241415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4196472953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715805560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389205596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1112379312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3348887711"/>
                    </a:ext>
                  </a:extLst>
                </a:gridCol>
              </a:tblGrid>
              <a:tr h="381990">
                <a:tc gridSpan="7">
                  <a:txBody>
                    <a:bodyPr/>
                    <a:lstStyle/>
                    <a:p>
                      <a:pPr algn="ctr"/>
                      <a:r>
                        <a:rPr lang="en-IN" sz="2000" b="1" dirty="0">
                          <a:latin typeface="Arial Narrow" panose="020B0606020202030204" pitchFamily="34" charset="0"/>
                        </a:rPr>
                        <a:t>Per week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0473662"/>
                  </a:ext>
                </a:extLst>
              </a:tr>
              <a:tr h="381990"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>
                          <a:latin typeface="Arial Narrow" panose="020B060602020203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>
                          <a:latin typeface="Arial Narrow" panose="020B060602020203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>
                          <a:latin typeface="Arial Narrow" panose="020B0606020202030204" pitchFamily="34" charset="0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3307506"/>
                  </a:ext>
                </a:extLst>
              </a:tr>
              <a:tr h="1909948"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>
                          <a:latin typeface="Arial Narrow" panose="020B0606020202030204" pitchFamily="34" charset="0"/>
                        </a:rPr>
                        <a:t>Labour input</a:t>
                      </a:r>
                    </a:p>
                    <a:p>
                      <a:pPr algn="ctr"/>
                      <a:r>
                        <a:rPr lang="en-IN" sz="2000" b="1" dirty="0">
                          <a:latin typeface="Arial Narrow" panose="020B0606020202030204" pitchFamily="34" charset="0"/>
                        </a:rPr>
                        <a:t>(Workers)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>
                          <a:latin typeface="Arial Narrow" panose="020B0606020202030204" pitchFamily="34" charset="0"/>
                        </a:rPr>
                        <a:t>Total output</a:t>
                      </a:r>
                    </a:p>
                    <a:p>
                      <a:pPr algn="ctr"/>
                      <a:r>
                        <a:rPr lang="en-IN" sz="2000" b="1" dirty="0">
                          <a:latin typeface="Arial Narrow" panose="020B0606020202030204" pitchFamily="34" charset="0"/>
                        </a:rPr>
                        <a:t>(Units)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>
                          <a:latin typeface="Arial Narrow" panose="020B0606020202030204" pitchFamily="34" charset="0"/>
                        </a:rPr>
                        <a:t>Marginal physical product/</a:t>
                      </a:r>
                    </a:p>
                    <a:p>
                      <a:pPr algn="ctr"/>
                      <a:r>
                        <a:rPr lang="en-IN" sz="2000" b="1" dirty="0">
                          <a:latin typeface="Arial Narrow" panose="020B0606020202030204" pitchFamily="34" charset="0"/>
                        </a:rPr>
                        <a:t>Marginal output</a:t>
                      </a:r>
                    </a:p>
                    <a:p>
                      <a:pPr algn="ctr"/>
                      <a:r>
                        <a:rPr lang="en-IN" sz="2000" b="1" dirty="0">
                          <a:latin typeface="Arial Narrow" panose="020B0606020202030204" pitchFamily="34" charset="0"/>
                        </a:rPr>
                        <a:t>(Units)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>
                          <a:latin typeface="Arial Narrow" panose="020B0606020202030204" pitchFamily="34" charset="0"/>
                        </a:rPr>
                        <a:t>Price of product</a:t>
                      </a:r>
                    </a:p>
                    <a:p>
                      <a:pPr algn="ctr"/>
                      <a:r>
                        <a:rPr lang="en-IN" sz="2000" b="1" dirty="0">
                          <a:latin typeface="Arial Narrow" panose="020B0606020202030204" pitchFamily="34" charset="0"/>
                        </a:rPr>
                        <a:t>($)</a:t>
                      </a:r>
                    </a:p>
                    <a:p>
                      <a:pPr algn="ctr"/>
                      <a:endParaRPr lang="en-IN" sz="20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>
                          <a:latin typeface="Arial Narrow" panose="020B0606020202030204" pitchFamily="34" charset="0"/>
                        </a:rPr>
                        <a:t>Marginal revenue product</a:t>
                      </a:r>
                    </a:p>
                    <a:p>
                      <a:pPr algn="ctr"/>
                      <a:r>
                        <a:rPr lang="en-IN" sz="2000" b="1" dirty="0">
                          <a:latin typeface="Arial Narrow" panose="020B0606020202030204" pitchFamily="34" charset="0"/>
                        </a:rPr>
                        <a:t>(MPP * Price)</a:t>
                      </a:r>
                    </a:p>
                    <a:p>
                      <a:pPr algn="ctr"/>
                      <a:r>
                        <a:rPr lang="en-IN" sz="2000" b="1" dirty="0">
                          <a:latin typeface="Arial Narrow" panose="020B0606020202030204" pitchFamily="34" charset="0"/>
                        </a:rPr>
                        <a:t>($)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>
                          <a:latin typeface="Arial Narrow" panose="020B0606020202030204" pitchFamily="34" charset="0"/>
                        </a:rPr>
                        <a:t>Wage rate per worker</a:t>
                      </a:r>
                    </a:p>
                    <a:p>
                      <a:pPr algn="ctr"/>
                      <a:r>
                        <a:rPr lang="en-IN" sz="2000" b="1" dirty="0">
                          <a:latin typeface="Arial Narrow" panose="020B0606020202030204" pitchFamily="34" charset="0"/>
                        </a:rPr>
                        <a:t>($)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>
                          <a:latin typeface="Arial Narrow" panose="020B0606020202030204" pitchFamily="34" charset="0"/>
                        </a:rPr>
                        <a:t>Total profits/</a:t>
                      </a:r>
                    </a:p>
                    <a:p>
                      <a:pPr algn="ctr"/>
                      <a:r>
                        <a:rPr lang="en-IN" sz="2000" b="1" dirty="0">
                          <a:latin typeface="Arial Narrow" panose="020B0606020202030204" pitchFamily="34" charset="0"/>
                        </a:rPr>
                        <a:t>losses</a:t>
                      </a:r>
                    </a:p>
                    <a:p>
                      <a:pPr algn="ctr"/>
                      <a:r>
                        <a:rPr lang="en-IN" sz="2000" b="1" dirty="0">
                          <a:latin typeface="Arial Narrow" panose="020B0606020202030204" pitchFamily="34" charset="0"/>
                        </a:rPr>
                        <a:t>(MRP – Wage rate)</a:t>
                      </a:r>
                    </a:p>
                    <a:p>
                      <a:pPr algn="ctr"/>
                      <a:r>
                        <a:rPr lang="en-IN" sz="2000" b="1" dirty="0">
                          <a:latin typeface="Arial Narrow" panose="020B0606020202030204" pitchFamily="34" charset="0"/>
                        </a:rPr>
                        <a:t>($)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8286505"/>
                  </a:ext>
                </a:extLst>
              </a:tr>
              <a:tr h="381990"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>
                          <a:latin typeface="Arial Narrow" panose="020B0606020202030204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N" sz="20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</a:t>
                      </a:r>
                      <a:endParaRPr kumimoji="0" lang="en-IN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N" sz="20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70</a:t>
                      </a:r>
                      <a:endParaRPr kumimoji="0" lang="en-IN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N" sz="20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0275299"/>
                  </a:ext>
                </a:extLst>
              </a:tr>
              <a:tr h="381990"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>
                          <a:latin typeface="Arial Narrow" panose="020B0606020202030204" pitchFamily="34" charset="0"/>
                        </a:rPr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N" sz="2000" b="1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</a:t>
                      </a:r>
                      <a:endParaRPr kumimoji="0" lang="en-IN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N" sz="2000" b="1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70</a:t>
                      </a:r>
                      <a:endParaRPr kumimoji="0" lang="en-IN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N" sz="2000" b="1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4139060"/>
                  </a:ext>
                </a:extLst>
              </a:tr>
              <a:tr h="381990"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>
                          <a:latin typeface="Arial Narrow" panose="020B0606020202030204" pitchFamily="34" charset="0"/>
                        </a:rPr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N" sz="2000" b="1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</a:t>
                      </a:r>
                      <a:endParaRPr kumimoji="0" lang="en-IN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N" sz="2000" b="1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70</a:t>
                      </a:r>
                      <a:endParaRPr kumimoji="0" lang="en-IN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N" sz="2000" b="1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4745749"/>
                  </a:ext>
                </a:extLst>
              </a:tr>
              <a:tr h="381990"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>
                          <a:latin typeface="Arial Narrow" panose="020B0606020202030204" pitchFamily="34" charset="0"/>
                        </a:rPr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N" sz="2000" b="1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</a:t>
                      </a:r>
                      <a:endParaRPr kumimoji="0" lang="en-IN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N" sz="20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70</a:t>
                      </a:r>
                      <a:endParaRPr kumimoji="0" lang="en-IN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N" sz="2000" b="1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6482691"/>
                  </a:ext>
                </a:extLst>
              </a:tr>
              <a:tr h="381990"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>
                          <a:latin typeface="Arial Narrow" panose="020B060602020203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>
                          <a:latin typeface="Arial Narrow" panose="020B0606020202030204" pitchFamily="34" charset="0"/>
                        </a:rPr>
                        <a:t>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N" sz="2000" b="1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</a:t>
                      </a:r>
                      <a:endParaRPr kumimoji="0" lang="en-IN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N" sz="2000" b="1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70</a:t>
                      </a:r>
                      <a:endParaRPr kumimoji="0" lang="en-IN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N" sz="20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5440137"/>
                  </a:ext>
                </a:extLst>
              </a:tr>
              <a:tr h="381990"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>
                          <a:latin typeface="Arial Narrow" panose="020B060602020203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>
                          <a:latin typeface="Arial Narrow" panose="020B0606020202030204" pitchFamily="34" charset="0"/>
                        </a:rPr>
                        <a:t>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N" sz="2000" b="1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</a:t>
                      </a:r>
                      <a:endParaRPr kumimoji="0" lang="en-IN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N" sz="2000" b="1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70</a:t>
                      </a:r>
                      <a:endParaRPr kumimoji="0" lang="en-IN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N" sz="20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8999105"/>
                  </a:ext>
                </a:extLst>
              </a:tr>
              <a:tr h="381990">
                <a:tc>
                  <a:txBody>
                    <a:bodyPr/>
                    <a:lstStyle/>
                    <a:p>
                      <a:pPr algn="ctr"/>
                      <a:endParaRPr lang="en-IN" sz="20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N" sz="2000" b="1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N" sz="2000" b="1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N" sz="2000" b="1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N" sz="20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79459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2003886-994F-47E3-A35B-0496E1E98B51}"/>
              </a:ext>
            </a:extLst>
          </p:cNvPr>
          <p:cNvSpPr txBox="1"/>
          <p:nvPr/>
        </p:nvSpPr>
        <p:spPr>
          <a:xfrm>
            <a:off x="110836" y="5611091"/>
            <a:ext cx="120811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Marginal revenue product theory suggests that firms will employ a maximum of four workers because this number maximises profits.</a:t>
            </a:r>
          </a:p>
          <a:p>
            <a:endParaRPr lang="en-IN" dirty="0"/>
          </a:p>
          <a:p>
            <a:r>
              <a:rPr lang="en-IN" dirty="0"/>
              <a:t>At lower wages - more workers employed</a:t>
            </a:r>
          </a:p>
        </p:txBody>
      </p:sp>
    </p:spTree>
    <p:extLst>
      <p:ext uri="{BB962C8B-B14F-4D97-AF65-F5344CB8AC3E}">
        <p14:creationId xmlns:p14="http://schemas.microsoft.com/office/powerpoint/2010/main" val="896687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01DE66-1A42-49E9-9593-9E0AA62C41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73" t="18369" r="58068" b="11901"/>
          <a:stretch/>
        </p:blipFill>
        <p:spPr>
          <a:xfrm>
            <a:off x="0" y="0"/>
            <a:ext cx="6500191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58DFD5B-A81A-4645-B80A-C0A66B3FF0E0}"/>
              </a:ext>
            </a:extLst>
          </p:cNvPr>
          <p:cNvSpPr txBox="1"/>
          <p:nvPr/>
        </p:nvSpPr>
        <p:spPr>
          <a:xfrm>
            <a:off x="6608618" y="0"/>
            <a:ext cx="5583382" cy="661719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N" sz="4400" b="1" dirty="0">
                <a:solidFill>
                  <a:schemeClr val="bg1"/>
                </a:solidFill>
              </a:rPr>
              <a:t>Downward sloping demand curve</a:t>
            </a:r>
          </a:p>
          <a:p>
            <a:endParaRPr lang="en-IN" sz="2400" b="1" dirty="0">
              <a:solidFill>
                <a:schemeClr val="bg1"/>
              </a:solidFill>
            </a:endParaRPr>
          </a:p>
          <a:p>
            <a:r>
              <a:rPr lang="en-IN" sz="2400" b="1" dirty="0">
                <a:solidFill>
                  <a:schemeClr val="bg1"/>
                </a:solidFill>
              </a:rPr>
              <a:t>Demand curve – MRP curve of labour</a:t>
            </a:r>
          </a:p>
          <a:p>
            <a:r>
              <a:rPr lang="en-IN" sz="2400" b="1" dirty="0">
                <a:solidFill>
                  <a:schemeClr val="bg1"/>
                </a:solidFill>
              </a:rPr>
              <a:t>Shows number of workers firm will employ at given wage rate</a:t>
            </a:r>
          </a:p>
          <a:p>
            <a:endParaRPr lang="en-IN" sz="2400" b="1" dirty="0">
              <a:solidFill>
                <a:schemeClr val="bg1"/>
              </a:solidFill>
            </a:endParaRPr>
          </a:p>
          <a:p>
            <a:r>
              <a:rPr lang="en-IN" sz="2400" b="1" dirty="0">
                <a:solidFill>
                  <a:schemeClr val="bg1"/>
                </a:solidFill>
              </a:rPr>
              <a:t>Downward slope shows a negative relation </a:t>
            </a:r>
          </a:p>
          <a:p>
            <a:endParaRPr lang="en-IN" sz="2400" b="1" dirty="0">
              <a:solidFill>
                <a:schemeClr val="bg1"/>
              </a:solidFill>
            </a:endParaRPr>
          </a:p>
          <a:p>
            <a:pPr marL="2687638" indent="-2687638"/>
            <a:r>
              <a:rPr lang="en-IN" sz="2400" b="1" dirty="0">
                <a:solidFill>
                  <a:schemeClr val="bg1"/>
                </a:solidFill>
              </a:rPr>
              <a:t>Fall MRP/ Wage rate – Rise in Quantity of labour</a:t>
            </a:r>
          </a:p>
          <a:p>
            <a:endParaRPr lang="en-IN" sz="2400" b="1" dirty="0">
              <a:solidFill>
                <a:schemeClr val="bg1"/>
              </a:solidFill>
            </a:endParaRPr>
          </a:p>
          <a:p>
            <a:r>
              <a:rPr lang="en-IN" sz="2400" b="1" dirty="0">
                <a:solidFill>
                  <a:schemeClr val="bg1"/>
                </a:solidFill>
              </a:rPr>
              <a:t>At lower wages – firms will employ more labour</a:t>
            </a:r>
            <a:endParaRPr lang="en-IN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565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AF2B1-87CA-4439-9206-2D906AC5C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Shifts in Demand for Labour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17DA05-1185-4643-B86C-C89D48C7F2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9600" y="1787237"/>
            <a:ext cx="7633855" cy="5070763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en-IN" sz="2000" b="1" dirty="0"/>
              <a:t>Change in marginal revenue product(MRP) – demand curve of labour shifts</a:t>
            </a:r>
          </a:p>
          <a:p>
            <a:pPr marL="685800" lvl="1"/>
            <a:r>
              <a:rPr lang="en-IN" sz="1800" b="1" dirty="0"/>
              <a:t>Productivity of labour –</a:t>
            </a:r>
          </a:p>
          <a:p>
            <a:pPr marL="1085850" lvl="2"/>
            <a:r>
              <a:rPr lang="en-IN" sz="1600" b="1" dirty="0"/>
              <a:t>Change in physical productivity (physical output per worker)</a:t>
            </a:r>
            <a:endParaRPr lang="en-IN" sz="1800" b="1" dirty="0"/>
          </a:p>
          <a:p>
            <a:pPr marL="1085850" lvl="2"/>
            <a:r>
              <a:rPr lang="en-IN" sz="1600" b="1" dirty="0"/>
              <a:t>Increase in marginal physical product – increase in marginal revenue product (Right shift in demand of labour)</a:t>
            </a:r>
          </a:p>
          <a:p>
            <a:pPr marL="1085850" lvl="2"/>
            <a:r>
              <a:rPr lang="en-IN" sz="1600" b="1" dirty="0"/>
              <a:t>Employers are ready to pay more to workers who are more productive</a:t>
            </a:r>
          </a:p>
          <a:p>
            <a:pPr marL="685800" lvl="1"/>
            <a:r>
              <a:rPr lang="en-IN" sz="1800" b="1" dirty="0"/>
              <a:t>Price of product –</a:t>
            </a:r>
          </a:p>
          <a:p>
            <a:pPr marL="1085850" lvl="2"/>
            <a:r>
              <a:rPr lang="en-IN" sz="1600" b="1" dirty="0"/>
              <a:t>Increase in demand for goods – increase in price of goods – increase in MRP (Right shift in demand of labour)</a:t>
            </a:r>
          </a:p>
          <a:p>
            <a:pPr marL="1085850" lvl="2"/>
            <a:r>
              <a:rPr lang="en-IN" sz="1600" b="1" dirty="0"/>
              <a:t>Increase in demands for goods – increase in demand for labour – increase in wage rate</a:t>
            </a:r>
          </a:p>
          <a:p>
            <a:pPr marL="1085850" lvl="2"/>
            <a:endParaRPr lang="en-IN" sz="1600" b="1" dirty="0"/>
          </a:p>
          <a:p>
            <a:pPr marL="1085850" lvl="2"/>
            <a:endParaRPr lang="en-IN" sz="16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691AB8-4FAD-4191-9D80-2CF6077AC3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068" t="22411" r="19659" b="11496"/>
          <a:stretch/>
        </p:blipFill>
        <p:spPr>
          <a:xfrm>
            <a:off x="0" y="1787236"/>
            <a:ext cx="4419600" cy="5070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828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96B07-E1F3-49EF-81D1-47BD39879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Demand curve of Labour in SR &amp; LR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4DA240-9AE0-46C6-9713-D55417E92E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355273"/>
            <a:ext cx="10884646" cy="4364182"/>
          </a:xfrm>
        </p:spPr>
        <p:txBody>
          <a:bodyPr/>
          <a:lstStyle/>
          <a:p>
            <a:r>
              <a:rPr lang="en-IN" dirty="0"/>
              <a:t>Rise in wage rate( P</a:t>
            </a:r>
            <a:r>
              <a:rPr lang="en-IN" sz="1400" dirty="0"/>
              <a:t>L</a:t>
            </a:r>
            <a:r>
              <a:rPr lang="en-IN" dirty="0"/>
              <a:t>) – less labour firms will hire(Fall in D</a:t>
            </a:r>
            <a:r>
              <a:rPr lang="en-IN" sz="1400" dirty="0"/>
              <a:t>L)</a:t>
            </a:r>
          </a:p>
          <a:p>
            <a:r>
              <a:rPr lang="en-IN" dirty="0"/>
              <a:t>LR – All FOP vary</a:t>
            </a:r>
          </a:p>
          <a:p>
            <a:pPr lvl="1"/>
            <a:r>
              <a:rPr lang="en-IN" dirty="0"/>
              <a:t>Rise in wage rate – firms substitute capital for labour – Fall in D</a:t>
            </a:r>
            <a:r>
              <a:rPr lang="en-IN" sz="1200" dirty="0"/>
              <a:t>L</a:t>
            </a:r>
          </a:p>
          <a:p>
            <a:r>
              <a:rPr lang="en-IN" dirty="0"/>
              <a:t>SR – Assuming all FOP fixed except labour</a:t>
            </a:r>
          </a:p>
          <a:p>
            <a:pPr lvl="1"/>
            <a:r>
              <a:rPr lang="en-IN" dirty="0"/>
              <a:t>Diminishing returns occur (Marginal output(MPP) falls)</a:t>
            </a:r>
          </a:p>
          <a:p>
            <a:pPr lvl="1"/>
            <a:r>
              <a:rPr lang="en-IN" dirty="0"/>
              <a:t>Fall marginal output – fall in wage rate – Rise in D</a:t>
            </a:r>
            <a:r>
              <a:rPr lang="en-IN" sz="1200" dirty="0"/>
              <a:t>L</a:t>
            </a:r>
          </a:p>
          <a:p>
            <a:pPr lvl="1"/>
            <a:r>
              <a:rPr lang="en-IN" dirty="0"/>
              <a:t>Lower wages encourage employers to employ an extra worker</a:t>
            </a:r>
          </a:p>
          <a:p>
            <a:r>
              <a:rPr lang="en-IN" dirty="0"/>
              <a:t>D</a:t>
            </a:r>
            <a:r>
              <a:rPr lang="en-IN" sz="1400" dirty="0"/>
              <a:t>L </a:t>
            </a:r>
            <a:r>
              <a:rPr lang="en-IN" dirty="0"/>
              <a:t>– downward sloping in SR and LR</a:t>
            </a:r>
          </a:p>
          <a:p>
            <a:endParaRPr lang="en-IN" dirty="0"/>
          </a:p>
          <a:p>
            <a:pPr lvl="1"/>
            <a:endParaRPr lang="en-IN" sz="1800" dirty="0"/>
          </a:p>
          <a:p>
            <a:pPr lvl="1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96865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3E80F-F158-4C8A-BAFC-70247F4D2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Wage rate relative to price of labour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ADF78E-A1E9-40EA-81F8-D7B53FE809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499"/>
            <a:ext cx="10815373" cy="4088245"/>
          </a:xfrm>
        </p:spPr>
        <p:txBody>
          <a:bodyPr>
            <a:normAutofit/>
          </a:bodyPr>
          <a:lstStyle/>
          <a:p>
            <a:r>
              <a:rPr lang="en-IN" dirty="0"/>
              <a:t>Change in wage rate relative to price of capital – Shifts the DL</a:t>
            </a:r>
          </a:p>
          <a:p>
            <a:r>
              <a:rPr lang="en-IN" dirty="0"/>
              <a:t>Rise in wage rate relative to price of capital – capital cheaper than labour – firms replace labour with capital – Fall in DL</a:t>
            </a:r>
          </a:p>
          <a:p>
            <a:r>
              <a:rPr lang="en-IN" dirty="0"/>
              <a:t>LR- all FOP variable – complete freedom to choose techniques of production.</a:t>
            </a:r>
          </a:p>
          <a:p>
            <a:r>
              <a:rPr lang="en-IN" dirty="0"/>
              <a:t>Developing countries – labour is cheaper than capital – Labour intensive technique</a:t>
            </a:r>
          </a:p>
          <a:p>
            <a:pPr lvl="1"/>
            <a:r>
              <a:rPr lang="en-IN" dirty="0"/>
              <a:t>Agriculture sector – more use of labour</a:t>
            </a:r>
          </a:p>
          <a:p>
            <a:r>
              <a:rPr lang="en-IN" dirty="0"/>
              <a:t>Developed countries – capital is cheaper than labour – capital intensive technique</a:t>
            </a:r>
          </a:p>
          <a:p>
            <a:pPr lvl="1"/>
            <a:r>
              <a:rPr lang="en-IN" dirty="0"/>
              <a:t>Agriculture sector – more tractors and machinery used</a:t>
            </a:r>
          </a:p>
        </p:txBody>
      </p:sp>
    </p:spTree>
    <p:extLst>
      <p:ext uri="{BB962C8B-B14F-4D97-AF65-F5344CB8AC3E}">
        <p14:creationId xmlns:p14="http://schemas.microsoft.com/office/powerpoint/2010/main" val="1243413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3D547-B8F2-4174-ABCA-E96ED3AC8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Perfect and Imperfect competition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36923E-06E2-4944-AECD-2088FFFB3A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499"/>
            <a:ext cx="10746101" cy="4088245"/>
          </a:xfrm>
        </p:spPr>
        <p:txBody>
          <a:bodyPr>
            <a:normAutofit/>
          </a:bodyPr>
          <a:lstStyle/>
          <a:p>
            <a:r>
              <a:rPr lang="en-IN" dirty="0"/>
              <a:t>Assumption – Perfectly competitive market</a:t>
            </a:r>
          </a:p>
          <a:p>
            <a:pPr lvl="1"/>
            <a:r>
              <a:rPr lang="en-IN" dirty="0"/>
              <a:t>Any quantity of goods supplied at same price</a:t>
            </a:r>
          </a:p>
          <a:p>
            <a:pPr lvl="1"/>
            <a:r>
              <a:rPr lang="en-IN" dirty="0"/>
              <a:t>Demand curve of product – perfectly elastic (Horizontal)</a:t>
            </a:r>
          </a:p>
          <a:p>
            <a:pPr lvl="1"/>
            <a:r>
              <a:rPr lang="en-IN" dirty="0"/>
              <a:t>MRP/DL – Downward sloping – Law of diminishing returns</a:t>
            </a:r>
          </a:p>
          <a:p>
            <a:r>
              <a:rPr lang="en-IN" dirty="0"/>
              <a:t>Imperfectly competitive market</a:t>
            </a:r>
          </a:p>
          <a:p>
            <a:pPr lvl="1"/>
            <a:r>
              <a:rPr lang="en-IN" dirty="0"/>
              <a:t>Demand curve of product – More output supplied at lower prices – Downward sloping</a:t>
            </a:r>
          </a:p>
          <a:p>
            <a:pPr lvl="1"/>
            <a:r>
              <a:rPr lang="en-IN" dirty="0"/>
              <a:t>Fall in price of product – fall in MRP/DL</a:t>
            </a:r>
          </a:p>
          <a:p>
            <a:pPr lvl="1"/>
            <a:r>
              <a:rPr lang="en-IN" dirty="0"/>
              <a:t>MRP/DL – downward sloping – Law of diminishing returns &amp; fall in price of product</a:t>
            </a:r>
          </a:p>
        </p:txBody>
      </p:sp>
    </p:spTree>
    <p:extLst>
      <p:ext uri="{BB962C8B-B14F-4D97-AF65-F5344CB8AC3E}">
        <p14:creationId xmlns:p14="http://schemas.microsoft.com/office/powerpoint/2010/main" val="33471004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86</TotalTime>
  <Words>731</Words>
  <Application>Microsoft Office PowerPoint</Application>
  <PresentationFormat>Widescreen</PresentationFormat>
  <Paragraphs>122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Arial Narrow</vt:lpstr>
      <vt:lpstr>Cambria Math</vt:lpstr>
      <vt:lpstr>Century Gothic</vt:lpstr>
      <vt:lpstr>Wingdings 3</vt:lpstr>
      <vt:lpstr>Ion Boardroom</vt:lpstr>
      <vt:lpstr>Chapter 15 Demand of labour</vt:lpstr>
      <vt:lpstr>Introduction</vt:lpstr>
      <vt:lpstr>Short-run demand for labour</vt:lpstr>
      <vt:lpstr>PowerPoint Presentation</vt:lpstr>
      <vt:lpstr>PowerPoint Presentation</vt:lpstr>
      <vt:lpstr>Shifts in Demand for Labour</vt:lpstr>
      <vt:lpstr>Demand curve of Labour in SR &amp; LR</vt:lpstr>
      <vt:lpstr>Wage rate relative to price of labour</vt:lpstr>
      <vt:lpstr>Perfect and Imperfect competition</vt:lpstr>
      <vt:lpstr>Elasticity of DL</vt:lpstr>
      <vt:lpstr>Factors/reasons that change Elasticity of DL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15 Demand of labour</dc:title>
  <dc:creator>shabi zaidi</dc:creator>
  <cp:lastModifiedBy>shabi zaidi</cp:lastModifiedBy>
  <cp:revision>10</cp:revision>
  <dcterms:created xsi:type="dcterms:W3CDTF">2021-10-27T00:56:38Z</dcterms:created>
  <dcterms:modified xsi:type="dcterms:W3CDTF">2021-10-28T06:28:31Z</dcterms:modified>
</cp:coreProperties>
</file>