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12192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j6RU3VzlGbwmcVirObM8A+I89V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914400"/>
            <a:ext cx="4572225" cy="457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dk1"/>
                </a:solidFill>
                <a:latin typeface="Calibri"/>
                <a:ea typeface="Calibri"/>
                <a:cs typeface="Calibri"/>
                <a:sym typeface="Calibri"/>
              </a:rPr>
              <a:t>1</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5" name="Google Shape;385;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10</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8" name="Google Shape;428;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 name="Google Shape;32;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 name="Google Shape;33;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 name="Google Shape;69;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 name="Google Shape;70;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3</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 name="Google Shape;112;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 name="Google Shape;113;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4</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1" name="Google Shape;151;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5</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2" name="Google Shape;192;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6</a:t>
            </a:fld>
            <a:endParaRPr sz="18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3" name="Google Shape;243;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7</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0" name="Google Shape;300;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0" name="Google Shape;34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notesSlide" Target="../notesSlides/notesSlide10.xml"/><Relationship Id="rId16"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7.png"/><Relationship Id="rId9" Type="http://schemas.openxmlformats.org/officeDocument/2006/relationships/image" Target="../media/image141.png"/><Relationship Id="rId14" Type="http://schemas.openxmlformats.org/officeDocument/2006/relationships/image" Target="../media/image146.png"/></Relationships>
</file>

<file path=ppt/slides/_rels/slide1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6.png"/><Relationship Id="rId7" Type="http://schemas.openxmlformats.org/officeDocument/2006/relationships/image" Target="../media/image14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38.png"/><Relationship Id="rId10" Type="http://schemas.openxmlformats.org/officeDocument/2006/relationships/image" Target="../media/image147.png"/><Relationship Id="rId4" Type="http://schemas.openxmlformats.org/officeDocument/2006/relationships/image" Target="../media/image17.png"/><Relationship Id="rId9" Type="http://schemas.openxmlformats.org/officeDocument/2006/relationships/image" Target="../media/image14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17.png"/><Relationship Id="rId9" Type="http://schemas.openxmlformats.org/officeDocument/2006/relationships/image" Target="../media/image36.png"/><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17.png"/><Relationship Id="rId9" Type="http://schemas.openxmlformats.org/officeDocument/2006/relationships/image" Target="../media/image66.png"/><Relationship Id="rId1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6.xml"/><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17.png"/><Relationship Id="rId9" Type="http://schemas.openxmlformats.org/officeDocument/2006/relationships/image" Target="../media/image37.png"/><Relationship Id="rId14"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9.pn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7.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17.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s>
</file>

<file path=ppt/slides/_rels/slide8.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9.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51.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50.png"/><Relationship Id="rId9" Type="http://schemas.openxmlformats.org/officeDocument/2006/relationships/image" Target="../media/image113.png"/><Relationship Id="rId14" Type="http://schemas.openxmlformats.org/officeDocument/2006/relationships/image" Target="../media/image118.png"/></Relationships>
</file>

<file path=ppt/slides/_rels/slide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image" Target="../media/image121.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9.xml"/><Relationship Id="rId16"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media/image17.png"/><Relationship Id="rId9" Type="http://schemas.openxmlformats.org/officeDocument/2006/relationships/image" Target="../media/image126.png"/><Relationship Id="rId1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pic>
        <p:nvPicPr>
          <p:cNvPr id="12" name="Google Shape;12;p1" descr="preencoded.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 name="Google Shape;13;p1" descr="preencoded.png"/>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4" name="Google Shape;14;p1" descr="preencoded.png"/>
          <p:cNvPicPr preferRelativeResize="0"/>
          <p:nvPr/>
        </p:nvPicPr>
        <p:blipFill rotWithShape="1">
          <a:blip r:embed="rId5">
            <a:alphaModFix/>
          </a:blip>
          <a:srcRect/>
          <a:stretch/>
        </p:blipFill>
        <p:spPr>
          <a:xfrm>
            <a:off x="1828800" y="685800"/>
            <a:ext cx="514350" cy="685800"/>
          </a:xfrm>
          <a:prstGeom prst="rect">
            <a:avLst/>
          </a:prstGeom>
          <a:noFill/>
          <a:ln>
            <a:noFill/>
          </a:ln>
        </p:spPr>
      </p:pic>
      <p:pic>
        <p:nvPicPr>
          <p:cNvPr id="15" name="Google Shape;15;p1" descr="preencoded.png"/>
          <p:cNvPicPr preferRelativeResize="0"/>
          <p:nvPr/>
        </p:nvPicPr>
        <p:blipFill rotWithShape="1">
          <a:blip r:embed="rId6">
            <a:alphaModFix/>
          </a:blip>
          <a:srcRect/>
          <a:stretch/>
        </p:blipFill>
        <p:spPr>
          <a:xfrm>
            <a:off x="9753600" y="1714500"/>
            <a:ext cx="571500" cy="571500"/>
          </a:xfrm>
          <a:prstGeom prst="rect">
            <a:avLst/>
          </a:prstGeom>
          <a:noFill/>
          <a:ln>
            <a:noFill/>
          </a:ln>
        </p:spPr>
      </p:pic>
      <p:pic>
        <p:nvPicPr>
          <p:cNvPr id="16" name="Google Shape;16;p1" descr="preencoded.png"/>
          <p:cNvPicPr preferRelativeResize="0"/>
          <p:nvPr/>
        </p:nvPicPr>
        <p:blipFill rotWithShape="1">
          <a:blip r:embed="rId7">
            <a:alphaModFix/>
          </a:blip>
          <a:srcRect/>
          <a:stretch/>
        </p:blipFill>
        <p:spPr>
          <a:xfrm>
            <a:off x="2438400" y="4800600"/>
            <a:ext cx="600075" cy="685800"/>
          </a:xfrm>
          <a:prstGeom prst="rect">
            <a:avLst/>
          </a:prstGeom>
          <a:noFill/>
          <a:ln>
            <a:noFill/>
          </a:ln>
        </p:spPr>
      </p:pic>
      <p:pic>
        <p:nvPicPr>
          <p:cNvPr id="17" name="Google Shape;17;p1" descr="preencoded.png"/>
          <p:cNvPicPr preferRelativeResize="0"/>
          <p:nvPr/>
        </p:nvPicPr>
        <p:blipFill rotWithShape="1">
          <a:blip r:embed="rId8">
            <a:alphaModFix/>
          </a:blip>
          <a:srcRect/>
          <a:stretch/>
        </p:blipFill>
        <p:spPr>
          <a:xfrm>
            <a:off x="9144000" y="4114800"/>
            <a:ext cx="1143000" cy="914400"/>
          </a:xfrm>
          <a:prstGeom prst="rect">
            <a:avLst/>
          </a:prstGeom>
          <a:noFill/>
          <a:ln>
            <a:noFill/>
          </a:ln>
        </p:spPr>
      </p:pic>
      <p:pic>
        <p:nvPicPr>
          <p:cNvPr id="18" name="Google Shape;18;p1" descr="preencoded.png"/>
          <p:cNvPicPr preferRelativeResize="0"/>
          <p:nvPr/>
        </p:nvPicPr>
        <p:blipFill rotWithShape="1">
          <a:blip r:embed="rId9">
            <a:alphaModFix/>
          </a:blip>
          <a:srcRect/>
          <a:stretch/>
        </p:blipFill>
        <p:spPr>
          <a:xfrm>
            <a:off x="1219200" y="2743200"/>
            <a:ext cx="571500" cy="571500"/>
          </a:xfrm>
          <a:prstGeom prst="rect">
            <a:avLst/>
          </a:prstGeom>
          <a:noFill/>
          <a:ln>
            <a:noFill/>
          </a:ln>
        </p:spPr>
      </p:pic>
      <p:pic>
        <p:nvPicPr>
          <p:cNvPr id="19" name="Google Shape;19;p1" descr="preencoded.png"/>
          <p:cNvPicPr preferRelativeResize="0"/>
          <p:nvPr/>
        </p:nvPicPr>
        <p:blipFill rotWithShape="1">
          <a:blip r:embed="rId10">
            <a:alphaModFix/>
          </a:blip>
          <a:srcRect/>
          <a:stretch/>
        </p:blipFill>
        <p:spPr>
          <a:xfrm>
            <a:off x="7315200" y="5829300"/>
            <a:ext cx="514350" cy="685800"/>
          </a:xfrm>
          <a:prstGeom prst="rect">
            <a:avLst/>
          </a:prstGeom>
          <a:noFill/>
          <a:ln>
            <a:noFill/>
          </a:ln>
        </p:spPr>
      </p:pic>
      <p:pic>
        <p:nvPicPr>
          <p:cNvPr id="20" name="Google Shape;20;p1" descr="preencoded.png"/>
          <p:cNvPicPr preferRelativeResize="0"/>
          <p:nvPr/>
        </p:nvPicPr>
        <p:blipFill rotWithShape="1">
          <a:blip r:embed="rId11">
            <a:alphaModFix/>
          </a:blip>
          <a:srcRect/>
          <a:stretch/>
        </p:blipFill>
        <p:spPr>
          <a:xfrm>
            <a:off x="5486400" y="2095500"/>
            <a:ext cx="1219200" cy="38100"/>
          </a:xfrm>
          <a:prstGeom prst="rect">
            <a:avLst/>
          </a:prstGeom>
          <a:noFill/>
          <a:ln>
            <a:noFill/>
          </a:ln>
        </p:spPr>
      </p:pic>
      <p:pic>
        <p:nvPicPr>
          <p:cNvPr id="21" name="Google Shape;21;p1" descr="preencoded.png"/>
          <p:cNvPicPr preferRelativeResize="0"/>
          <p:nvPr/>
        </p:nvPicPr>
        <p:blipFill rotWithShape="1">
          <a:blip r:embed="rId12">
            <a:alphaModFix/>
          </a:blip>
          <a:srcRect/>
          <a:stretch/>
        </p:blipFill>
        <p:spPr>
          <a:xfrm>
            <a:off x="4229100" y="3695700"/>
            <a:ext cx="390525" cy="381000"/>
          </a:xfrm>
          <a:prstGeom prst="rect">
            <a:avLst/>
          </a:prstGeom>
          <a:noFill/>
          <a:ln>
            <a:noFill/>
          </a:ln>
        </p:spPr>
      </p:pic>
      <p:pic>
        <p:nvPicPr>
          <p:cNvPr id="22" name="Google Shape;22;p1" descr="preencoded.png"/>
          <p:cNvPicPr preferRelativeResize="0"/>
          <p:nvPr/>
        </p:nvPicPr>
        <p:blipFill rotWithShape="1">
          <a:blip r:embed="rId13">
            <a:alphaModFix/>
          </a:blip>
          <a:srcRect/>
          <a:stretch/>
        </p:blipFill>
        <p:spPr>
          <a:xfrm>
            <a:off x="4848225" y="3876675"/>
            <a:ext cx="914400" cy="19050"/>
          </a:xfrm>
          <a:prstGeom prst="rect">
            <a:avLst/>
          </a:prstGeom>
          <a:noFill/>
          <a:ln>
            <a:noFill/>
          </a:ln>
        </p:spPr>
      </p:pic>
      <p:pic>
        <p:nvPicPr>
          <p:cNvPr id="23" name="Google Shape;23;p1" descr="preencoded.png"/>
          <p:cNvPicPr preferRelativeResize="0"/>
          <p:nvPr/>
        </p:nvPicPr>
        <p:blipFill rotWithShape="1">
          <a:blip r:embed="rId14">
            <a:alphaModFix/>
          </a:blip>
          <a:srcRect/>
          <a:stretch/>
        </p:blipFill>
        <p:spPr>
          <a:xfrm>
            <a:off x="5991225" y="3695700"/>
            <a:ext cx="342900" cy="381000"/>
          </a:xfrm>
          <a:prstGeom prst="rect">
            <a:avLst/>
          </a:prstGeom>
          <a:noFill/>
          <a:ln>
            <a:noFill/>
          </a:ln>
        </p:spPr>
      </p:pic>
      <p:pic>
        <p:nvPicPr>
          <p:cNvPr id="24" name="Google Shape;24;p1" descr="preencoded.png"/>
          <p:cNvPicPr preferRelativeResize="0"/>
          <p:nvPr/>
        </p:nvPicPr>
        <p:blipFill rotWithShape="1">
          <a:blip r:embed="rId13">
            <a:alphaModFix/>
          </a:blip>
          <a:srcRect/>
          <a:stretch/>
        </p:blipFill>
        <p:spPr>
          <a:xfrm>
            <a:off x="6562725" y="3876675"/>
            <a:ext cx="914400" cy="19050"/>
          </a:xfrm>
          <a:prstGeom prst="rect">
            <a:avLst/>
          </a:prstGeom>
          <a:noFill/>
          <a:ln>
            <a:noFill/>
          </a:ln>
        </p:spPr>
      </p:pic>
      <p:pic>
        <p:nvPicPr>
          <p:cNvPr id="25" name="Google Shape;25;p1" descr="preencoded.png"/>
          <p:cNvPicPr preferRelativeResize="0"/>
          <p:nvPr/>
        </p:nvPicPr>
        <p:blipFill rotWithShape="1">
          <a:blip r:embed="rId15">
            <a:alphaModFix/>
          </a:blip>
          <a:srcRect/>
          <a:stretch/>
        </p:blipFill>
        <p:spPr>
          <a:xfrm>
            <a:off x="7705725" y="3695700"/>
            <a:ext cx="257175" cy="381000"/>
          </a:xfrm>
          <a:prstGeom prst="rect">
            <a:avLst/>
          </a:prstGeom>
          <a:noFill/>
          <a:ln>
            <a:noFill/>
          </a:ln>
        </p:spPr>
      </p:pic>
      <p:pic>
        <p:nvPicPr>
          <p:cNvPr id="26" name="Google Shape;26;p1" descr="preencoded.png"/>
          <p:cNvPicPr preferRelativeResize="0"/>
          <p:nvPr/>
        </p:nvPicPr>
        <p:blipFill rotWithShape="1">
          <a:blip r:embed="rId16">
            <a:alphaModFix/>
          </a:blip>
          <a:srcRect/>
          <a:stretch/>
        </p:blipFill>
        <p:spPr>
          <a:xfrm>
            <a:off x="0" y="6248400"/>
            <a:ext cx="12192000" cy="609600"/>
          </a:xfrm>
          <a:prstGeom prst="rect">
            <a:avLst/>
          </a:prstGeom>
          <a:noFill/>
          <a:ln>
            <a:noFill/>
          </a:ln>
        </p:spPr>
      </p:pic>
      <p:pic>
        <p:nvPicPr>
          <p:cNvPr id="27" name="Google Shape;27;p1" descr="preencoded.png"/>
          <p:cNvPicPr preferRelativeResize="0"/>
          <p:nvPr/>
        </p:nvPicPr>
        <p:blipFill rotWithShape="1">
          <a:blip r:embed="rId17">
            <a:alphaModFix/>
          </a:blip>
          <a:srcRect/>
          <a:stretch/>
        </p:blipFill>
        <p:spPr>
          <a:xfrm>
            <a:off x="11887200" y="6505575"/>
            <a:ext cx="114300" cy="133350"/>
          </a:xfrm>
          <a:prstGeom prst="rect">
            <a:avLst/>
          </a:prstGeom>
          <a:noFill/>
          <a:ln>
            <a:noFill/>
          </a:ln>
        </p:spPr>
      </p:pic>
      <p:sp>
        <p:nvSpPr>
          <p:cNvPr id="28" name="Google Shape;28;p1"/>
          <p:cNvSpPr/>
          <p:nvPr/>
        </p:nvSpPr>
        <p:spPr>
          <a:xfrm>
            <a:off x="2696542" y="2362200"/>
            <a:ext cx="6798915" cy="571500"/>
          </a:xfrm>
          <a:prstGeom prst="rect">
            <a:avLst/>
          </a:prstGeom>
          <a:noFill/>
          <a:ln>
            <a:noFill/>
          </a:ln>
        </p:spPr>
        <p:txBody>
          <a:bodyPr spcFirstLastPara="1" wrap="square" lIns="0" tIns="0" rIns="0" bIns="0" anchor="t" anchorCtr="0">
            <a:spAutoFit/>
          </a:bodyPr>
          <a:lstStyle/>
          <a:p>
            <a:pPr marL="0" marR="0" lvl="0" indent="0" algn="ctr" rtl="0">
              <a:lnSpc>
                <a:spcPct val="117187"/>
              </a:lnSpc>
              <a:spcBef>
                <a:spcPts val="0"/>
              </a:spcBef>
              <a:spcAft>
                <a:spcPts val="0"/>
              </a:spcAft>
              <a:buClr>
                <a:srgbClr val="FFFFFF"/>
              </a:buClr>
              <a:buSzPts val="3840"/>
              <a:buFont typeface="Arial"/>
              <a:buNone/>
            </a:pPr>
            <a:r>
              <a:rPr lang="en-US" sz="3840" b="1" i="0" u="none" strike="noStrike" cap="none">
                <a:solidFill>
                  <a:srgbClr val="FFFFFF"/>
                </a:solidFill>
                <a:latin typeface="Arial"/>
                <a:ea typeface="Arial"/>
                <a:cs typeface="Arial"/>
                <a:sym typeface="Arial"/>
              </a:rPr>
              <a:t>IGCSE Report Writing</a:t>
            </a:r>
            <a:endParaRPr sz="3840" b="0" i="0" u="none" strike="noStrike" cap="none">
              <a:solidFill>
                <a:schemeClr val="dk1"/>
              </a:solidFill>
              <a:latin typeface="Calibri"/>
              <a:ea typeface="Calibri"/>
              <a:cs typeface="Calibri"/>
              <a:sym typeface="Calibri"/>
            </a:endParaRPr>
          </a:p>
        </p:txBody>
      </p:sp>
      <p:sp>
        <p:nvSpPr>
          <p:cNvPr id="29" name="Google Shape;29;p1"/>
          <p:cNvSpPr/>
          <p:nvPr/>
        </p:nvSpPr>
        <p:spPr>
          <a:xfrm>
            <a:off x="10417373" y="6477000"/>
            <a:ext cx="1532989" cy="190500"/>
          </a:xfrm>
          <a:prstGeom prst="rect">
            <a:avLst/>
          </a:prstGeom>
          <a:noFill/>
          <a:ln>
            <a:noFill/>
          </a:ln>
        </p:spPr>
        <p:txBody>
          <a:bodyPr spcFirstLastPara="1" wrap="square" lIns="0" tIns="0" rIns="0" bIns="0" anchor="t" anchorCtr="0">
            <a:spAutoFit/>
          </a:bodyPr>
          <a:lstStyle/>
          <a:p>
            <a:pPr marL="0" marR="0" lvl="0" indent="0" algn="l" rtl="0">
              <a:lnSpc>
                <a:spcPct val="153061"/>
              </a:lnSpc>
              <a:spcBef>
                <a:spcPts val="0"/>
              </a:spcBef>
              <a:spcAft>
                <a:spcPts val="0"/>
              </a:spcAft>
              <a:buClr>
                <a:srgbClr val="FFFFFF"/>
              </a:buClr>
              <a:buSzPts val="980"/>
              <a:buFont typeface="Arial"/>
              <a:buNone/>
            </a:pPr>
            <a:r>
              <a:rPr lang="en-US" sz="980" b="0" i="0" u="none" strike="noStrike" cap="none">
                <a:solidFill>
                  <a:srgbClr val="FFFFFF"/>
                </a:solidFill>
                <a:latin typeface="Arial"/>
                <a:ea typeface="Arial"/>
                <a:cs typeface="Arial"/>
                <a:sym typeface="Arial"/>
              </a:rPr>
              <a:t>Navigate through slides</a:t>
            </a:r>
            <a:endParaRPr sz="98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10" descr="preencoded.png"/>
          <p:cNvPicPr preferRelativeResize="0"/>
          <p:nvPr/>
        </p:nvPicPr>
        <p:blipFill rotWithShape="1">
          <a:blip r:embed="rId3">
            <a:alphaModFix/>
          </a:blip>
          <a:srcRect/>
          <a:stretch/>
        </p:blipFill>
        <p:spPr>
          <a:xfrm>
            <a:off x="0" y="0"/>
            <a:ext cx="12192000" cy="7543800"/>
          </a:xfrm>
          <a:prstGeom prst="rect">
            <a:avLst/>
          </a:prstGeom>
          <a:noFill/>
          <a:ln>
            <a:noFill/>
          </a:ln>
        </p:spPr>
      </p:pic>
      <p:pic>
        <p:nvPicPr>
          <p:cNvPr id="388" name="Google Shape;388;p10" descr="preencoded.png"/>
          <p:cNvPicPr preferRelativeResize="0"/>
          <p:nvPr/>
        </p:nvPicPr>
        <p:blipFill rotWithShape="1">
          <a:blip r:embed="rId4">
            <a:alphaModFix/>
          </a:blip>
          <a:srcRect/>
          <a:stretch/>
        </p:blipFill>
        <p:spPr>
          <a:xfrm>
            <a:off x="5486400" y="990600"/>
            <a:ext cx="1219200" cy="38100"/>
          </a:xfrm>
          <a:prstGeom prst="rect">
            <a:avLst/>
          </a:prstGeom>
          <a:noFill/>
          <a:ln>
            <a:noFill/>
          </a:ln>
        </p:spPr>
      </p:pic>
      <p:pic>
        <p:nvPicPr>
          <p:cNvPr id="389" name="Google Shape;389;p10" descr="preencoded.png"/>
          <p:cNvPicPr preferRelativeResize="0"/>
          <p:nvPr/>
        </p:nvPicPr>
        <p:blipFill rotWithShape="1">
          <a:blip r:embed="rId5">
            <a:alphaModFix/>
          </a:blip>
          <a:srcRect/>
          <a:stretch/>
        </p:blipFill>
        <p:spPr>
          <a:xfrm>
            <a:off x="857250" y="1257300"/>
            <a:ext cx="10477500" cy="5105400"/>
          </a:xfrm>
          <a:prstGeom prst="rect">
            <a:avLst/>
          </a:prstGeom>
          <a:noFill/>
          <a:ln>
            <a:noFill/>
          </a:ln>
        </p:spPr>
      </p:pic>
      <p:pic>
        <p:nvPicPr>
          <p:cNvPr id="390" name="Google Shape;390;p10" descr="preencoded.png"/>
          <p:cNvPicPr preferRelativeResize="0"/>
          <p:nvPr/>
        </p:nvPicPr>
        <p:blipFill rotWithShape="1">
          <a:blip r:embed="rId6">
            <a:alphaModFix/>
          </a:blip>
          <a:srcRect/>
          <a:stretch/>
        </p:blipFill>
        <p:spPr>
          <a:xfrm>
            <a:off x="1162050" y="2095500"/>
            <a:ext cx="4819650" cy="1295400"/>
          </a:xfrm>
          <a:prstGeom prst="rect">
            <a:avLst/>
          </a:prstGeom>
          <a:noFill/>
          <a:ln>
            <a:noFill/>
          </a:ln>
        </p:spPr>
      </p:pic>
      <p:pic>
        <p:nvPicPr>
          <p:cNvPr id="391" name="Google Shape;391;p10" descr="preencoded.png"/>
          <p:cNvPicPr preferRelativeResize="0"/>
          <p:nvPr/>
        </p:nvPicPr>
        <p:blipFill rotWithShape="1">
          <a:blip r:embed="rId7">
            <a:alphaModFix/>
          </a:blip>
          <a:srcRect/>
          <a:stretch/>
        </p:blipFill>
        <p:spPr>
          <a:xfrm>
            <a:off x="1314450" y="2247900"/>
            <a:ext cx="476250" cy="476250"/>
          </a:xfrm>
          <a:prstGeom prst="rect">
            <a:avLst/>
          </a:prstGeom>
          <a:noFill/>
          <a:ln>
            <a:noFill/>
          </a:ln>
        </p:spPr>
      </p:pic>
      <p:pic>
        <p:nvPicPr>
          <p:cNvPr id="392" name="Google Shape;392;p10" descr="preencoded.png"/>
          <p:cNvPicPr preferRelativeResize="0"/>
          <p:nvPr/>
        </p:nvPicPr>
        <p:blipFill rotWithShape="1">
          <a:blip r:embed="rId8">
            <a:alphaModFix/>
          </a:blip>
          <a:srcRect/>
          <a:stretch/>
        </p:blipFill>
        <p:spPr>
          <a:xfrm>
            <a:off x="1438275" y="2333625"/>
            <a:ext cx="228600" cy="304800"/>
          </a:xfrm>
          <a:prstGeom prst="rect">
            <a:avLst/>
          </a:prstGeom>
          <a:noFill/>
          <a:ln>
            <a:noFill/>
          </a:ln>
        </p:spPr>
      </p:pic>
      <p:pic>
        <p:nvPicPr>
          <p:cNvPr id="393" name="Google Shape;393;p10" descr="preencoded.png"/>
          <p:cNvPicPr preferRelativeResize="0"/>
          <p:nvPr/>
        </p:nvPicPr>
        <p:blipFill rotWithShape="1">
          <a:blip r:embed="rId6">
            <a:alphaModFix/>
          </a:blip>
          <a:srcRect/>
          <a:stretch/>
        </p:blipFill>
        <p:spPr>
          <a:xfrm>
            <a:off x="6210300" y="2095500"/>
            <a:ext cx="4819650" cy="1295400"/>
          </a:xfrm>
          <a:prstGeom prst="rect">
            <a:avLst/>
          </a:prstGeom>
          <a:noFill/>
          <a:ln>
            <a:noFill/>
          </a:ln>
        </p:spPr>
      </p:pic>
      <p:pic>
        <p:nvPicPr>
          <p:cNvPr id="394" name="Google Shape;394;p10" descr="preencoded.png"/>
          <p:cNvPicPr preferRelativeResize="0"/>
          <p:nvPr/>
        </p:nvPicPr>
        <p:blipFill rotWithShape="1">
          <a:blip r:embed="rId9">
            <a:alphaModFix/>
          </a:blip>
          <a:srcRect/>
          <a:stretch/>
        </p:blipFill>
        <p:spPr>
          <a:xfrm>
            <a:off x="6362700" y="2247900"/>
            <a:ext cx="476250" cy="476250"/>
          </a:xfrm>
          <a:prstGeom prst="rect">
            <a:avLst/>
          </a:prstGeom>
          <a:noFill/>
          <a:ln>
            <a:noFill/>
          </a:ln>
        </p:spPr>
      </p:pic>
      <p:pic>
        <p:nvPicPr>
          <p:cNvPr id="395" name="Google Shape;395;p10" descr="preencoded.png"/>
          <p:cNvPicPr preferRelativeResize="0"/>
          <p:nvPr/>
        </p:nvPicPr>
        <p:blipFill rotWithShape="1">
          <a:blip r:embed="rId10">
            <a:alphaModFix/>
          </a:blip>
          <a:srcRect/>
          <a:stretch/>
        </p:blipFill>
        <p:spPr>
          <a:xfrm>
            <a:off x="6486525" y="2333625"/>
            <a:ext cx="228600" cy="304800"/>
          </a:xfrm>
          <a:prstGeom prst="rect">
            <a:avLst/>
          </a:prstGeom>
          <a:noFill/>
          <a:ln>
            <a:noFill/>
          </a:ln>
        </p:spPr>
      </p:pic>
      <p:pic>
        <p:nvPicPr>
          <p:cNvPr id="396" name="Google Shape;396;p10" descr="preencoded.png"/>
          <p:cNvPicPr preferRelativeResize="0"/>
          <p:nvPr/>
        </p:nvPicPr>
        <p:blipFill rotWithShape="1">
          <a:blip r:embed="rId11">
            <a:alphaModFix/>
          </a:blip>
          <a:srcRect/>
          <a:stretch/>
        </p:blipFill>
        <p:spPr>
          <a:xfrm>
            <a:off x="1162050" y="3619500"/>
            <a:ext cx="4819650" cy="1295400"/>
          </a:xfrm>
          <a:prstGeom prst="rect">
            <a:avLst/>
          </a:prstGeom>
          <a:noFill/>
          <a:ln>
            <a:noFill/>
          </a:ln>
        </p:spPr>
      </p:pic>
      <p:pic>
        <p:nvPicPr>
          <p:cNvPr id="397" name="Google Shape;397;p10" descr="preencoded.png"/>
          <p:cNvPicPr preferRelativeResize="0"/>
          <p:nvPr/>
        </p:nvPicPr>
        <p:blipFill rotWithShape="1">
          <a:blip r:embed="rId12">
            <a:alphaModFix/>
          </a:blip>
          <a:srcRect/>
          <a:stretch/>
        </p:blipFill>
        <p:spPr>
          <a:xfrm>
            <a:off x="1314450" y="3771900"/>
            <a:ext cx="476250" cy="476250"/>
          </a:xfrm>
          <a:prstGeom prst="rect">
            <a:avLst/>
          </a:prstGeom>
          <a:noFill/>
          <a:ln>
            <a:noFill/>
          </a:ln>
        </p:spPr>
      </p:pic>
      <p:pic>
        <p:nvPicPr>
          <p:cNvPr id="398" name="Google Shape;398;p10" descr="preencoded.png"/>
          <p:cNvPicPr preferRelativeResize="0"/>
          <p:nvPr/>
        </p:nvPicPr>
        <p:blipFill rotWithShape="1">
          <a:blip r:embed="rId13">
            <a:alphaModFix/>
          </a:blip>
          <a:srcRect/>
          <a:stretch/>
        </p:blipFill>
        <p:spPr>
          <a:xfrm>
            <a:off x="1409700" y="3857625"/>
            <a:ext cx="285750" cy="304800"/>
          </a:xfrm>
          <a:prstGeom prst="rect">
            <a:avLst/>
          </a:prstGeom>
          <a:noFill/>
          <a:ln>
            <a:noFill/>
          </a:ln>
        </p:spPr>
      </p:pic>
      <p:pic>
        <p:nvPicPr>
          <p:cNvPr id="399" name="Google Shape;399;p10" descr="preencoded.png"/>
          <p:cNvPicPr preferRelativeResize="0"/>
          <p:nvPr/>
        </p:nvPicPr>
        <p:blipFill rotWithShape="1">
          <a:blip r:embed="rId11">
            <a:alphaModFix/>
          </a:blip>
          <a:srcRect/>
          <a:stretch/>
        </p:blipFill>
        <p:spPr>
          <a:xfrm>
            <a:off x="6210300" y="3619500"/>
            <a:ext cx="4819650" cy="1295400"/>
          </a:xfrm>
          <a:prstGeom prst="rect">
            <a:avLst/>
          </a:prstGeom>
          <a:noFill/>
          <a:ln>
            <a:noFill/>
          </a:ln>
        </p:spPr>
      </p:pic>
      <p:pic>
        <p:nvPicPr>
          <p:cNvPr id="400" name="Google Shape;400;p10" descr="preencoded.png"/>
          <p:cNvPicPr preferRelativeResize="0"/>
          <p:nvPr/>
        </p:nvPicPr>
        <p:blipFill rotWithShape="1">
          <a:blip r:embed="rId14">
            <a:alphaModFix/>
          </a:blip>
          <a:srcRect/>
          <a:stretch/>
        </p:blipFill>
        <p:spPr>
          <a:xfrm>
            <a:off x="6362700" y="3771900"/>
            <a:ext cx="476250" cy="476250"/>
          </a:xfrm>
          <a:prstGeom prst="rect">
            <a:avLst/>
          </a:prstGeom>
          <a:noFill/>
          <a:ln>
            <a:noFill/>
          </a:ln>
        </p:spPr>
      </p:pic>
      <p:pic>
        <p:nvPicPr>
          <p:cNvPr id="401" name="Google Shape;401;p10" descr="preencoded.png"/>
          <p:cNvPicPr preferRelativeResize="0"/>
          <p:nvPr/>
        </p:nvPicPr>
        <p:blipFill rotWithShape="1">
          <a:blip r:embed="rId15">
            <a:alphaModFix/>
          </a:blip>
          <a:srcRect/>
          <a:stretch/>
        </p:blipFill>
        <p:spPr>
          <a:xfrm>
            <a:off x="6486525" y="3857625"/>
            <a:ext cx="228600" cy="304800"/>
          </a:xfrm>
          <a:prstGeom prst="rect">
            <a:avLst/>
          </a:prstGeom>
          <a:noFill/>
          <a:ln>
            <a:noFill/>
          </a:ln>
        </p:spPr>
      </p:pic>
      <p:pic>
        <p:nvPicPr>
          <p:cNvPr id="402" name="Google Shape;402;p10" descr="preencoded.png"/>
          <p:cNvPicPr preferRelativeResize="0"/>
          <p:nvPr/>
        </p:nvPicPr>
        <p:blipFill rotWithShape="1">
          <a:blip r:embed="rId16">
            <a:alphaModFix/>
          </a:blip>
          <a:srcRect/>
          <a:stretch/>
        </p:blipFill>
        <p:spPr>
          <a:xfrm>
            <a:off x="1162050" y="5219700"/>
            <a:ext cx="9867900" cy="838200"/>
          </a:xfrm>
          <a:prstGeom prst="rect">
            <a:avLst/>
          </a:prstGeom>
          <a:noFill/>
          <a:ln>
            <a:noFill/>
          </a:ln>
        </p:spPr>
      </p:pic>
      <p:pic>
        <p:nvPicPr>
          <p:cNvPr id="403" name="Google Shape;403;p10" descr="preencoded.png"/>
          <p:cNvPicPr preferRelativeResize="0"/>
          <p:nvPr/>
        </p:nvPicPr>
        <p:blipFill rotWithShape="1">
          <a:blip r:embed="rId17">
            <a:alphaModFix/>
          </a:blip>
          <a:srcRect/>
          <a:stretch/>
        </p:blipFill>
        <p:spPr>
          <a:xfrm>
            <a:off x="1314450" y="5467350"/>
            <a:ext cx="219075" cy="342900"/>
          </a:xfrm>
          <a:prstGeom prst="rect">
            <a:avLst/>
          </a:prstGeom>
          <a:noFill/>
          <a:ln>
            <a:noFill/>
          </a:ln>
        </p:spPr>
      </p:pic>
      <p:sp>
        <p:nvSpPr>
          <p:cNvPr id="404" name="Google Shape;404;p10"/>
          <p:cNvSpPr/>
          <p:nvPr/>
        </p:nvSpPr>
        <p:spPr>
          <a:xfrm>
            <a:off x="-190500" y="381000"/>
            <a:ext cx="12573000" cy="4572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FFFFFF"/>
              </a:buClr>
              <a:buSzPts val="3158"/>
              <a:buFont typeface="Arial"/>
              <a:buNone/>
            </a:pPr>
            <a:r>
              <a:rPr lang="en-US" sz="3158" b="1">
                <a:solidFill>
                  <a:srgbClr val="FFFFFF"/>
                </a:solidFill>
                <a:latin typeface="Arial"/>
                <a:ea typeface="Arial"/>
                <a:cs typeface="Arial"/>
                <a:sym typeface="Arial"/>
              </a:rPr>
              <a:t>Key Takeaways for Success</a:t>
            </a:r>
            <a:endParaRPr sz="3158">
              <a:solidFill>
                <a:schemeClr val="dk1"/>
              </a:solidFill>
              <a:latin typeface="Calibri"/>
              <a:ea typeface="Calibri"/>
              <a:cs typeface="Calibri"/>
              <a:sym typeface="Calibri"/>
            </a:endParaRPr>
          </a:p>
        </p:txBody>
      </p:sp>
      <p:sp>
        <p:nvSpPr>
          <p:cNvPr id="405" name="Google Shape;405;p10"/>
          <p:cNvSpPr/>
          <p:nvPr/>
        </p:nvSpPr>
        <p:spPr>
          <a:xfrm>
            <a:off x="668655" y="1562100"/>
            <a:ext cx="10854690" cy="304800"/>
          </a:xfrm>
          <a:prstGeom prst="rect">
            <a:avLst/>
          </a:prstGeom>
          <a:noFill/>
          <a:ln>
            <a:noFill/>
          </a:ln>
        </p:spPr>
        <p:txBody>
          <a:bodyPr spcFirstLastPara="1" wrap="square" lIns="0" tIns="0" rIns="0" bIns="0" anchor="t" anchorCtr="0">
            <a:spAutoFit/>
          </a:bodyPr>
          <a:lstStyle/>
          <a:p>
            <a:pPr marL="0" marR="0" lvl="0" indent="0" algn="ctr" rtl="0">
              <a:lnSpc>
                <a:spcPct val="145896"/>
              </a:lnSpc>
              <a:spcBef>
                <a:spcPts val="0"/>
              </a:spcBef>
              <a:spcAft>
                <a:spcPts val="0"/>
              </a:spcAft>
              <a:buClr>
                <a:srgbClr val="374151"/>
              </a:buClr>
              <a:buSzPts val="1645"/>
              <a:buFont typeface="Arial"/>
              <a:buNone/>
            </a:pPr>
            <a:r>
              <a:rPr lang="en-US" sz="1645">
                <a:solidFill>
                  <a:srgbClr val="374151"/>
                </a:solidFill>
                <a:latin typeface="Arial"/>
                <a:ea typeface="Arial"/>
                <a:cs typeface="Arial"/>
                <a:sym typeface="Arial"/>
              </a:rPr>
              <a:t>Master these essential elements to achieve high marks in your IGCSE report writing</a:t>
            </a:r>
            <a:endParaRPr sz="1645">
              <a:solidFill>
                <a:schemeClr val="dk1"/>
              </a:solidFill>
              <a:latin typeface="Calibri"/>
              <a:ea typeface="Calibri"/>
              <a:cs typeface="Calibri"/>
              <a:sym typeface="Calibri"/>
            </a:endParaRPr>
          </a:p>
        </p:txBody>
      </p:sp>
      <p:sp>
        <p:nvSpPr>
          <p:cNvPr id="406" name="Google Shape;406;p10"/>
          <p:cNvSpPr/>
          <p:nvPr/>
        </p:nvSpPr>
        <p:spPr>
          <a:xfrm>
            <a:off x="1943100" y="2247900"/>
            <a:ext cx="3861286"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Structure</a:t>
            </a:r>
            <a:endParaRPr sz="1380">
              <a:solidFill>
                <a:schemeClr val="dk1"/>
              </a:solidFill>
              <a:latin typeface="Calibri"/>
              <a:ea typeface="Calibri"/>
              <a:cs typeface="Calibri"/>
              <a:sym typeface="Calibri"/>
            </a:endParaRPr>
          </a:p>
        </p:txBody>
      </p:sp>
      <p:sp>
        <p:nvSpPr>
          <p:cNvPr id="407" name="Google Shape;407;p10"/>
          <p:cNvSpPr/>
          <p:nvPr/>
        </p:nvSpPr>
        <p:spPr>
          <a:xfrm>
            <a:off x="1943100" y="2552700"/>
            <a:ext cx="3861286"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Clear title reflecting content</a:t>
            </a:r>
            <a:endParaRPr sz="1120">
              <a:solidFill>
                <a:schemeClr val="dk1"/>
              </a:solidFill>
              <a:latin typeface="Calibri"/>
              <a:ea typeface="Calibri"/>
              <a:cs typeface="Calibri"/>
              <a:sym typeface="Calibri"/>
            </a:endParaRPr>
          </a:p>
        </p:txBody>
      </p:sp>
      <p:sp>
        <p:nvSpPr>
          <p:cNvPr id="408" name="Google Shape;408;p10"/>
          <p:cNvSpPr/>
          <p:nvPr/>
        </p:nvSpPr>
        <p:spPr>
          <a:xfrm>
            <a:off x="1943100" y="2781300"/>
            <a:ext cx="3861286"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Logical flow: Introduction, Body, Conclusion</a:t>
            </a:r>
            <a:endParaRPr sz="1120">
              <a:solidFill>
                <a:schemeClr val="dk1"/>
              </a:solidFill>
              <a:latin typeface="Calibri"/>
              <a:ea typeface="Calibri"/>
              <a:cs typeface="Calibri"/>
              <a:sym typeface="Calibri"/>
            </a:endParaRPr>
          </a:p>
        </p:txBody>
      </p:sp>
      <p:sp>
        <p:nvSpPr>
          <p:cNvPr id="409" name="Google Shape;409;p10"/>
          <p:cNvSpPr/>
          <p:nvPr/>
        </p:nvSpPr>
        <p:spPr>
          <a:xfrm>
            <a:off x="1943100" y="3009900"/>
            <a:ext cx="3861286"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Distinct sections with descriptive headings</a:t>
            </a:r>
            <a:endParaRPr sz="1120">
              <a:solidFill>
                <a:schemeClr val="dk1"/>
              </a:solidFill>
              <a:latin typeface="Calibri"/>
              <a:ea typeface="Calibri"/>
              <a:cs typeface="Calibri"/>
              <a:sym typeface="Calibri"/>
            </a:endParaRPr>
          </a:p>
        </p:txBody>
      </p:sp>
      <p:sp>
        <p:nvSpPr>
          <p:cNvPr id="410" name="Google Shape;410;p10"/>
          <p:cNvSpPr/>
          <p:nvPr/>
        </p:nvSpPr>
        <p:spPr>
          <a:xfrm>
            <a:off x="6991350" y="2247900"/>
            <a:ext cx="3708544"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Formal Tone</a:t>
            </a:r>
            <a:endParaRPr sz="1380">
              <a:solidFill>
                <a:schemeClr val="dk1"/>
              </a:solidFill>
              <a:latin typeface="Calibri"/>
              <a:ea typeface="Calibri"/>
              <a:cs typeface="Calibri"/>
              <a:sym typeface="Calibri"/>
            </a:endParaRPr>
          </a:p>
        </p:txBody>
      </p:sp>
      <p:sp>
        <p:nvSpPr>
          <p:cNvPr id="411" name="Google Shape;411;p10"/>
          <p:cNvSpPr/>
          <p:nvPr/>
        </p:nvSpPr>
        <p:spPr>
          <a:xfrm>
            <a:off x="6991350" y="2552700"/>
            <a:ext cx="3708544"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Professional and serious language</a:t>
            </a:r>
            <a:endParaRPr sz="1120">
              <a:solidFill>
                <a:schemeClr val="dk1"/>
              </a:solidFill>
              <a:latin typeface="Calibri"/>
              <a:ea typeface="Calibri"/>
              <a:cs typeface="Calibri"/>
              <a:sym typeface="Calibri"/>
            </a:endParaRPr>
          </a:p>
        </p:txBody>
      </p:sp>
      <p:sp>
        <p:nvSpPr>
          <p:cNvPr id="412" name="Google Shape;412;p10"/>
          <p:cNvSpPr/>
          <p:nvPr/>
        </p:nvSpPr>
        <p:spPr>
          <a:xfrm>
            <a:off x="6991350" y="2781300"/>
            <a:ext cx="3708544"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Active voice and third-person perspective</a:t>
            </a:r>
            <a:endParaRPr sz="1120">
              <a:solidFill>
                <a:schemeClr val="dk1"/>
              </a:solidFill>
              <a:latin typeface="Calibri"/>
              <a:ea typeface="Calibri"/>
              <a:cs typeface="Calibri"/>
              <a:sym typeface="Calibri"/>
            </a:endParaRPr>
          </a:p>
        </p:txBody>
      </p:sp>
      <p:sp>
        <p:nvSpPr>
          <p:cNvPr id="413" name="Google Shape;413;p10"/>
          <p:cNvSpPr/>
          <p:nvPr/>
        </p:nvSpPr>
        <p:spPr>
          <a:xfrm>
            <a:off x="6991350" y="3009900"/>
            <a:ext cx="3708544"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Connectives to establish relationships</a:t>
            </a:r>
            <a:endParaRPr sz="1120">
              <a:solidFill>
                <a:schemeClr val="dk1"/>
              </a:solidFill>
              <a:latin typeface="Calibri"/>
              <a:ea typeface="Calibri"/>
              <a:cs typeface="Calibri"/>
              <a:sym typeface="Calibri"/>
            </a:endParaRPr>
          </a:p>
        </p:txBody>
      </p:sp>
      <p:sp>
        <p:nvSpPr>
          <p:cNvPr id="414" name="Google Shape;414;p10"/>
          <p:cNvSpPr/>
          <p:nvPr/>
        </p:nvSpPr>
        <p:spPr>
          <a:xfrm>
            <a:off x="1943100" y="3771900"/>
            <a:ext cx="3133100"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Objectivity</a:t>
            </a:r>
            <a:endParaRPr sz="1380">
              <a:solidFill>
                <a:schemeClr val="dk1"/>
              </a:solidFill>
              <a:latin typeface="Calibri"/>
              <a:ea typeface="Calibri"/>
              <a:cs typeface="Calibri"/>
              <a:sym typeface="Calibri"/>
            </a:endParaRPr>
          </a:p>
        </p:txBody>
      </p:sp>
      <p:sp>
        <p:nvSpPr>
          <p:cNvPr id="415" name="Google Shape;415;p10"/>
          <p:cNvSpPr/>
          <p:nvPr/>
        </p:nvSpPr>
        <p:spPr>
          <a:xfrm>
            <a:off x="1943100" y="4076700"/>
            <a:ext cx="31331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Evidence-based writing</a:t>
            </a:r>
            <a:endParaRPr sz="1120">
              <a:solidFill>
                <a:schemeClr val="dk1"/>
              </a:solidFill>
              <a:latin typeface="Calibri"/>
              <a:ea typeface="Calibri"/>
              <a:cs typeface="Calibri"/>
              <a:sym typeface="Calibri"/>
            </a:endParaRPr>
          </a:p>
        </p:txBody>
      </p:sp>
      <p:sp>
        <p:nvSpPr>
          <p:cNvPr id="416" name="Google Shape;416;p10"/>
          <p:cNvSpPr/>
          <p:nvPr/>
        </p:nvSpPr>
        <p:spPr>
          <a:xfrm>
            <a:off x="1943100" y="4305300"/>
            <a:ext cx="31331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Impartial presentation of findings</a:t>
            </a:r>
            <a:endParaRPr sz="1120">
              <a:solidFill>
                <a:schemeClr val="dk1"/>
              </a:solidFill>
              <a:latin typeface="Calibri"/>
              <a:ea typeface="Calibri"/>
              <a:cs typeface="Calibri"/>
              <a:sym typeface="Calibri"/>
            </a:endParaRPr>
          </a:p>
        </p:txBody>
      </p:sp>
      <p:sp>
        <p:nvSpPr>
          <p:cNvPr id="417" name="Google Shape;417;p10"/>
          <p:cNvSpPr/>
          <p:nvPr/>
        </p:nvSpPr>
        <p:spPr>
          <a:xfrm>
            <a:off x="1943100" y="4533900"/>
            <a:ext cx="31331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Support claims with facts and data</a:t>
            </a:r>
            <a:endParaRPr sz="1120">
              <a:solidFill>
                <a:schemeClr val="dk1"/>
              </a:solidFill>
              <a:latin typeface="Calibri"/>
              <a:ea typeface="Calibri"/>
              <a:cs typeface="Calibri"/>
              <a:sym typeface="Calibri"/>
            </a:endParaRPr>
          </a:p>
        </p:txBody>
      </p:sp>
      <p:sp>
        <p:nvSpPr>
          <p:cNvPr id="418" name="Google Shape;418;p10"/>
          <p:cNvSpPr/>
          <p:nvPr/>
        </p:nvSpPr>
        <p:spPr>
          <a:xfrm>
            <a:off x="6991350" y="3771900"/>
            <a:ext cx="3698558"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Systematic Approach</a:t>
            </a:r>
            <a:endParaRPr sz="1380">
              <a:solidFill>
                <a:schemeClr val="dk1"/>
              </a:solidFill>
              <a:latin typeface="Calibri"/>
              <a:ea typeface="Calibri"/>
              <a:cs typeface="Calibri"/>
              <a:sym typeface="Calibri"/>
            </a:endParaRPr>
          </a:p>
        </p:txBody>
      </p:sp>
      <p:sp>
        <p:nvSpPr>
          <p:cNvPr id="419" name="Google Shape;419;p10"/>
          <p:cNvSpPr/>
          <p:nvPr/>
        </p:nvSpPr>
        <p:spPr>
          <a:xfrm>
            <a:off x="6991350" y="4076700"/>
            <a:ext cx="3698558"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Plan: Analyze question and create outline</a:t>
            </a:r>
            <a:endParaRPr sz="1120">
              <a:solidFill>
                <a:schemeClr val="dk1"/>
              </a:solidFill>
              <a:latin typeface="Calibri"/>
              <a:ea typeface="Calibri"/>
              <a:cs typeface="Calibri"/>
              <a:sym typeface="Calibri"/>
            </a:endParaRPr>
          </a:p>
        </p:txBody>
      </p:sp>
      <p:sp>
        <p:nvSpPr>
          <p:cNvPr id="420" name="Google Shape;420;p10"/>
          <p:cNvSpPr/>
          <p:nvPr/>
        </p:nvSpPr>
        <p:spPr>
          <a:xfrm>
            <a:off x="6991350" y="4305300"/>
            <a:ext cx="3698558"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Draft: Write based on plan</a:t>
            </a:r>
            <a:endParaRPr sz="1120">
              <a:solidFill>
                <a:schemeClr val="dk1"/>
              </a:solidFill>
              <a:latin typeface="Calibri"/>
              <a:ea typeface="Calibri"/>
              <a:cs typeface="Calibri"/>
              <a:sym typeface="Calibri"/>
            </a:endParaRPr>
          </a:p>
        </p:txBody>
      </p:sp>
      <p:sp>
        <p:nvSpPr>
          <p:cNvPr id="421" name="Google Shape;421;p10"/>
          <p:cNvSpPr/>
          <p:nvPr/>
        </p:nvSpPr>
        <p:spPr>
          <a:xfrm>
            <a:off x="6991350" y="4533900"/>
            <a:ext cx="3698558"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Review: Check accuracy and SPaG</a:t>
            </a:r>
            <a:endParaRPr sz="1120">
              <a:solidFill>
                <a:schemeClr val="dk1"/>
              </a:solidFill>
              <a:latin typeface="Calibri"/>
              <a:ea typeface="Calibri"/>
              <a:cs typeface="Calibri"/>
              <a:sym typeface="Calibri"/>
            </a:endParaRPr>
          </a:p>
        </p:txBody>
      </p:sp>
      <p:sp>
        <p:nvSpPr>
          <p:cNvPr id="422" name="Google Shape;422;p10"/>
          <p:cNvSpPr/>
          <p:nvPr/>
        </p:nvSpPr>
        <p:spPr>
          <a:xfrm>
            <a:off x="1685925" y="5372100"/>
            <a:ext cx="9191625" cy="533400"/>
          </a:xfrm>
          <a:prstGeom prst="rect">
            <a:avLst/>
          </a:prstGeom>
          <a:noFill/>
          <a:ln>
            <a:noFill/>
          </a:ln>
        </p:spPr>
        <p:txBody>
          <a:bodyPr spcFirstLastPara="1" wrap="square" lIns="0" tIns="0" rIns="0" bIns="0" anchor="t" anchorCtr="0">
            <a:noAutofit/>
          </a:bodyPr>
          <a:lstStyle/>
          <a:p>
            <a:pPr marL="0" marR="0" lvl="0" indent="0" algn="l" rtl="0">
              <a:lnSpc>
                <a:spcPct val="152173"/>
              </a:lnSpc>
              <a:spcBef>
                <a:spcPts val="0"/>
              </a:spcBef>
              <a:spcAft>
                <a:spcPts val="0"/>
              </a:spcAft>
              <a:buClr>
                <a:srgbClr val="1F2937"/>
              </a:buClr>
              <a:buSzPts val="1380"/>
              <a:buFont typeface="Arial"/>
              <a:buNone/>
            </a:pPr>
            <a:r>
              <a:rPr lang="en-US" sz="1380" b="1">
                <a:solidFill>
                  <a:srgbClr val="1F2937"/>
                </a:solidFill>
                <a:latin typeface="Arial"/>
                <a:ea typeface="Arial"/>
                <a:cs typeface="Arial"/>
                <a:sym typeface="Arial"/>
              </a:rPr>
              <a:t>Remember:</a:t>
            </a:r>
            <a:r>
              <a:rPr lang="en-US" sz="1380">
                <a:solidFill>
                  <a:srgbClr val="1F2937"/>
                </a:solidFill>
                <a:latin typeface="Arial"/>
                <a:ea typeface="Arial"/>
                <a:cs typeface="Arial"/>
                <a:sym typeface="Arial"/>
              </a:rPr>
              <a:t>A well-structured, formally written report with objective content and a systematic approach will achieve high marks in IGCSE examinations.</a:t>
            </a:r>
            <a:endParaRPr sz="1380">
              <a:solidFill>
                <a:schemeClr val="dk1"/>
              </a:solidFill>
              <a:latin typeface="Calibri"/>
              <a:ea typeface="Calibri"/>
              <a:cs typeface="Calibri"/>
              <a:sym typeface="Calibri"/>
            </a:endParaRPr>
          </a:p>
        </p:txBody>
      </p:sp>
      <p:sp>
        <p:nvSpPr>
          <p:cNvPr id="423" name="Google Shape;423;p10"/>
          <p:cNvSpPr/>
          <p:nvPr/>
        </p:nvSpPr>
        <p:spPr>
          <a:xfrm>
            <a:off x="2410048" y="6515100"/>
            <a:ext cx="7371904" cy="304800"/>
          </a:xfrm>
          <a:prstGeom prst="rect">
            <a:avLst/>
          </a:prstGeom>
          <a:noFill/>
          <a:ln>
            <a:noFill/>
          </a:ln>
        </p:spPr>
        <p:txBody>
          <a:bodyPr spcFirstLastPara="1" wrap="square" lIns="0" tIns="0" rIns="0" bIns="0" anchor="t" anchorCtr="0">
            <a:spAutoFit/>
          </a:bodyPr>
          <a:lstStyle/>
          <a:p>
            <a:pPr marL="0" marR="0" lvl="0" indent="0" algn="ctr" rtl="0">
              <a:lnSpc>
                <a:spcPct val="145896"/>
              </a:lnSpc>
              <a:spcBef>
                <a:spcPts val="0"/>
              </a:spcBef>
              <a:spcAft>
                <a:spcPts val="0"/>
              </a:spcAft>
              <a:buClr>
                <a:srgbClr val="FFFFFF"/>
              </a:buClr>
              <a:buSzPts val="1645"/>
              <a:buFont typeface="Arial"/>
              <a:buNone/>
            </a:pPr>
            <a:r>
              <a:rPr lang="en-US" sz="1645" b="1">
                <a:solidFill>
                  <a:srgbClr val="FFFFFF"/>
                </a:solidFill>
                <a:latin typeface="Arial"/>
                <a:ea typeface="Arial"/>
                <a:cs typeface="Arial"/>
                <a:sym typeface="Arial"/>
              </a:rPr>
              <a:t>Thank You</a:t>
            </a:r>
            <a:endParaRPr sz="1645">
              <a:solidFill>
                <a:schemeClr val="dk1"/>
              </a:solidFill>
              <a:latin typeface="Calibri"/>
              <a:ea typeface="Calibri"/>
              <a:cs typeface="Calibri"/>
              <a:sym typeface="Calibri"/>
            </a:endParaRPr>
          </a:p>
        </p:txBody>
      </p:sp>
      <p:sp>
        <p:nvSpPr>
          <p:cNvPr id="424" name="Google Shape;424;p10"/>
          <p:cNvSpPr/>
          <p:nvPr/>
        </p:nvSpPr>
        <p:spPr>
          <a:xfrm>
            <a:off x="2410048" y="6896100"/>
            <a:ext cx="7371904" cy="266700"/>
          </a:xfrm>
          <a:prstGeom prst="rect">
            <a:avLst/>
          </a:prstGeom>
          <a:noFill/>
          <a:ln>
            <a:noFill/>
          </a:ln>
        </p:spPr>
        <p:txBody>
          <a:bodyPr spcFirstLastPara="1" wrap="square" lIns="0" tIns="0" rIns="0" bIns="0" anchor="t" anchorCtr="0">
            <a:spAutoFit/>
          </a:bodyPr>
          <a:lstStyle/>
          <a:p>
            <a:pPr marL="0" marR="0" lvl="0" indent="0" algn="ctr" rtl="0">
              <a:lnSpc>
                <a:spcPct val="166666"/>
              </a:lnSpc>
              <a:spcBef>
                <a:spcPts val="0"/>
              </a:spcBef>
              <a:spcAft>
                <a:spcPts val="0"/>
              </a:spcAft>
              <a:buClr>
                <a:srgbClr val="FFFFFF"/>
              </a:buClr>
              <a:buSzPts val="1260"/>
              <a:buFont typeface="Arial"/>
              <a:buNone/>
            </a:pPr>
            <a:r>
              <a:rPr lang="en-US" sz="1260">
                <a:solidFill>
                  <a:srgbClr val="FFFFFF"/>
                </a:solidFill>
                <a:latin typeface="Arial"/>
                <a:ea typeface="Arial"/>
                <a:cs typeface="Arial"/>
                <a:sym typeface="Arial"/>
              </a:rPr>
              <a:t>For more guidance on IGCSE report writing, refer to the official IGCSE syllabus</a:t>
            </a:r>
            <a:endParaRPr sz="126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11" descr="preencoded.png"/>
          <p:cNvPicPr preferRelativeResize="0"/>
          <p:nvPr/>
        </p:nvPicPr>
        <p:blipFill rotWithShape="1">
          <a:blip r:embed="rId3">
            <a:alphaModFix/>
          </a:blip>
          <a:srcRect/>
          <a:stretch/>
        </p:blipFill>
        <p:spPr>
          <a:xfrm>
            <a:off x="0" y="0"/>
            <a:ext cx="12192000" cy="7543800"/>
          </a:xfrm>
          <a:prstGeom prst="rect">
            <a:avLst/>
          </a:prstGeom>
          <a:noFill/>
          <a:ln>
            <a:noFill/>
          </a:ln>
        </p:spPr>
      </p:pic>
      <p:pic>
        <p:nvPicPr>
          <p:cNvPr id="431" name="Google Shape;431;p11" descr="preencoded.png"/>
          <p:cNvPicPr preferRelativeResize="0"/>
          <p:nvPr/>
        </p:nvPicPr>
        <p:blipFill rotWithShape="1">
          <a:blip r:embed="rId4">
            <a:alphaModFix/>
          </a:blip>
          <a:srcRect/>
          <a:stretch/>
        </p:blipFill>
        <p:spPr>
          <a:xfrm>
            <a:off x="5486400" y="990600"/>
            <a:ext cx="1219200" cy="38100"/>
          </a:xfrm>
          <a:prstGeom prst="rect">
            <a:avLst/>
          </a:prstGeom>
          <a:noFill/>
          <a:ln>
            <a:noFill/>
          </a:ln>
        </p:spPr>
      </p:pic>
      <p:pic>
        <p:nvPicPr>
          <p:cNvPr id="432" name="Google Shape;432;p11" descr="preencoded.png"/>
          <p:cNvPicPr preferRelativeResize="0"/>
          <p:nvPr/>
        </p:nvPicPr>
        <p:blipFill rotWithShape="1">
          <a:blip r:embed="rId5">
            <a:alphaModFix/>
          </a:blip>
          <a:srcRect/>
          <a:stretch/>
        </p:blipFill>
        <p:spPr>
          <a:xfrm>
            <a:off x="433594" y="3468277"/>
            <a:ext cx="9645098" cy="2167024"/>
          </a:xfrm>
          <a:prstGeom prst="rect">
            <a:avLst/>
          </a:prstGeom>
          <a:noFill/>
          <a:ln>
            <a:noFill/>
          </a:ln>
        </p:spPr>
      </p:pic>
      <p:pic>
        <p:nvPicPr>
          <p:cNvPr id="433" name="Google Shape;433;p11" descr="preencoded.png"/>
          <p:cNvPicPr preferRelativeResize="0"/>
          <p:nvPr/>
        </p:nvPicPr>
        <p:blipFill rotWithShape="1">
          <a:blip r:embed="rId6">
            <a:alphaModFix/>
          </a:blip>
          <a:srcRect/>
          <a:stretch/>
        </p:blipFill>
        <p:spPr>
          <a:xfrm>
            <a:off x="752890" y="4203965"/>
            <a:ext cx="476250" cy="476250"/>
          </a:xfrm>
          <a:prstGeom prst="rect">
            <a:avLst/>
          </a:prstGeom>
          <a:noFill/>
          <a:ln>
            <a:noFill/>
          </a:ln>
        </p:spPr>
      </p:pic>
      <p:pic>
        <p:nvPicPr>
          <p:cNvPr id="434" name="Google Shape;434;p11" descr="preencoded.png"/>
          <p:cNvPicPr preferRelativeResize="0"/>
          <p:nvPr/>
        </p:nvPicPr>
        <p:blipFill rotWithShape="1">
          <a:blip r:embed="rId7">
            <a:alphaModFix/>
          </a:blip>
          <a:srcRect/>
          <a:stretch/>
        </p:blipFill>
        <p:spPr>
          <a:xfrm>
            <a:off x="876715" y="4330889"/>
            <a:ext cx="228600" cy="304800"/>
          </a:xfrm>
          <a:prstGeom prst="rect">
            <a:avLst/>
          </a:prstGeom>
          <a:noFill/>
          <a:ln>
            <a:noFill/>
          </a:ln>
        </p:spPr>
      </p:pic>
      <p:pic>
        <p:nvPicPr>
          <p:cNvPr id="435" name="Google Shape;435;p11" descr="preencoded.png"/>
          <p:cNvPicPr preferRelativeResize="0"/>
          <p:nvPr/>
        </p:nvPicPr>
        <p:blipFill rotWithShape="1">
          <a:blip r:embed="rId8">
            <a:alphaModFix/>
          </a:blip>
          <a:srcRect/>
          <a:stretch/>
        </p:blipFill>
        <p:spPr>
          <a:xfrm>
            <a:off x="433595" y="5785379"/>
            <a:ext cx="9717570" cy="1295400"/>
          </a:xfrm>
          <a:prstGeom prst="rect">
            <a:avLst/>
          </a:prstGeom>
          <a:noFill/>
          <a:ln>
            <a:noFill/>
          </a:ln>
        </p:spPr>
      </p:pic>
      <p:pic>
        <p:nvPicPr>
          <p:cNvPr id="436" name="Google Shape;436;p11" descr="preencoded.png"/>
          <p:cNvPicPr preferRelativeResize="0"/>
          <p:nvPr/>
        </p:nvPicPr>
        <p:blipFill rotWithShape="1">
          <a:blip r:embed="rId9">
            <a:alphaModFix/>
          </a:blip>
          <a:srcRect/>
          <a:stretch/>
        </p:blipFill>
        <p:spPr>
          <a:xfrm>
            <a:off x="709820" y="6276975"/>
            <a:ext cx="476250" cy="476250"/>
          </a:xfrm>
          <a:prstGeom prst="rect">
            <a:avLst/>
          </a:prstGeom>
          <a:noFill/>
          <a:ln>
            <a:noFill/>
          </a:ln>
        </p:spPr>
      </p:pic>
      <p:pic>
        <p:nvPicPr>
          <p:cNvPr id="437" name="Google Shape;437;p11" descr="preencoded.png"/>
          <p:cNvPicPr preferRelativeResize="0"/>
          <p:nvPr/>
        </p:nvPicPr>
        <p:blipFill rotWithShape="1">
          <a:blip r:embed="rId10">
            <a:alphaModFix/>
          </a:blip>
          <a:srcRect/>
          <a:stretch/>
        </p:blipFill>
        <p:spPr>
          <a:xfrm>
            <a:off x="876715" y="6324600"/>
            <a:ext cx="228600" cy="304800"/>
          </a:xfrm>
          <a:prstGeom prst="rect">
            <a:avLst/>
          </a:prstGeom>
          <a:noFill/>
          <a:ln>
            <a:noFill/>
          </a:ln>
        </p:spPr>
      </p:pic>
      <p:sp>
        <p:nvSpPr>
          <p:cNvPr id="438" name="Google Shape;438;p11"/>
          <p:cNvSpPr/>
          <p:nvPr/>
        </p:nvSpPr>
        <p:spPr>
          <a:xfrm>
            <a:off x="-190500" y="381000"/>
            <a:ext cx="12573000" cy="4572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FFFFFF"/>
              </a:buClr>
              <a:buSzPts val="3158"/>
              <a:buFont typeface="Arial"/>
              <a:buNone/>
            </a:pPr>
            <a:r>
              <a:rPr lang="en-US" sz="3158" b="1">
                <a:solidFill>
                  <a:srgbClr val="FFFFFF"/>
                </a:solidFill>
                <a:latin typeface="Arial"/>
                <a:ea typeface="Arial"/>
                <a:cs typeface="Arial"/>
                <a:sym typeface="Arial"/>
              </a:rPr>
              <a:t>Report writing question </a:t>
            </a:r>
            <a:endParaRPr sz="3158">
              <a:solidFill>
                <a:schemeClr val="dk1"/>
              </a:solidFill>
              <a:latin typeface="Calibri"/>
              <a:ea typeface="Calibri"/>
              <a:cs typeface="Calibri"/>
              <a:sym typeface="Calibri"/>
            </a:endParaRPr>
          </a:p>
        </p:txBody>
      </p:sp>
      <p:sp>
        <p:nvSpPr>
          <p:cNvPr id="439" name="Google Shape;439;p11"/>
          <p:cNvSpPr/>
          <p:nvPr/>
        </p:nvSpPr>
        <p:spPr>
          <a:xfrm>
            <a:off x="6991350" y="3771900"/>
            <a:ext cx="3698558" cy="248658"/>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chemeClr val="dk1"/>
              </a:buClr>
              <a:buSzPts val="1380"/>
              <a:buFont typeface="Calibri"/>
              <a:buNone/>
            </a:pPr>
            <a:endParaRPr sz="1380">
              <a:solidFill>
                <a:schemeClr val="dk1"/>
              </a:solidFill>
              <a:latin typeface="Calibri"/>
              <a:ea typeface="Calibri"/>
              <a:cs typeface="Calibri"/>
              <a:sym typeface="Calibri"/>
            </a:endParaRPr>
          </a:p>
        </p:txBody>
      </p:sp>
      <p:sp>
        <p:nvSpPr>
          <p:cNvPr id="440" name="Google Shape;440;p11"/>
          <p:cNvSpPr/>
          <p:nvPr/>
        </p:nvSpPr>
        <p:spPr>
          <a:xfrm>
            <a:off x="2410048" y="6515100"/>
            <a:ext cx="7371904" cy="286553"/>
          </a:xfrm>
          <a:prstGeom prst="rect">
            <a:avLst/>
          </a:prstGeom>
          <a:noFill/>
          <a:ln>
            <a:noFill/>
          </a:ln>
        </p:spPr>
        <p:txBody>
          <a:bodyPr spcFirstLastPara="1" wrap="square" lIns="0" tIns="0" rIns="0" bIns="0" anchor="t" anchorCtr="0">
            <a:spAutoFit/>
          </a:bodyPr>
          <a:lstStyle/>
          <a:p>
            <a:pPr marL="0" marR="0" lvl="0" indent="0" algn="ctr" rtl="0">
              <a:lnSpc>
                <a:spcPct val="145808"/>
              </a:lnSpc>
              <a:spcBef>
                <a:spcPts val="0"/>
              </a:spcBef>
              <a:spcAft>
                <a:spcPts val="0"/>
              </a:spcAft>
              <a:buClr>
                <a:schemeClr val="dk1"/>
              </a:buClr>
              <a:buSzPts val="1646"/>
              <a:buFont typeface="Calibri"/>
              <a:buNone/>
            </a:pPr>
            <a:endParaRPr sz="1645">
              <a:solidFill>
                <a:schemeClr val="dk1"/>
              </a:solidFill>
              <a:latin typeface="Calibri"/>
              <a:ea typeface="Calibri"/>
              <a:cs typeface="Calibri"/>
              <a:sym typeface="Calibri"/>
            </a:endParaRPr>
          </a:p>
        </p:txBody>
      </p:sp>
      <p:sp>
        <p:nvSpPr>
          <p:cNvPr id="441" name="Google Shape;441;p11"/>
          <p:cNvSpPr txBox="1"/>
          <p:nvPr/>
        </p:nvSpPr>
        <p:spPr>
          <a:xfrm>
            <a:off x="433594" y="1132508"/>
            <a:ext cx="1161263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Your class recently took part in a one-day </a:t>
            </a:r>
            <a:r>
              <a:rPr lang="en-US" sz="2400" b="1">
                <a:solidFill>
                  <a:schemeClr val="dk1"/>
                </a:solidFill>
                <a:latin typeface="Calibri"/>
                <a:ea typeface="Calibri"/>
                <a:cs typeface="Calibri"/>
                <a:sym typeface="Calibri"/>
              </a:rPr>
              <a:t>science fair</a:t>
            </a:r>
            <a:r>
              <a:rPr lang="en-US" sz="2400">
                <a:solidFill>
                  <a:schemeClr val="dk1"/>
                </a:solidFill>
                <a:latin typeface="Calibri"/>
                <a:ea typeface="Calibri"/>
                <a:cs typeface="Calibri"/>
                <a:sym typeface="Calibri"/>
              </a:rPr>
              <a:t> for local schools. The organisers want students’ opinions about the science fair, and you have been asked to write a report.</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In your report, say what was enjoyable about the science fair, and suggest how it could be improved.</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Here are some comments from students in your class:</a:t>
            </a:r>
            <a:endParaRPr/>
          </a:p>
        </p:txBody>
      </p:sp>
      <p:sp>
        <p:nvSpPr>
          <p:cNvPr id="442" name="Google Shape;442;p11"/>
          <p:cNvSpPr txBox="1"/>
          <p:nvPr/>
        </p:nvSpPr>
        <p:spPr>
          <a:xfrm>
            <a:off x="1419640" y="3850859"/>
            <a:ext cx="991594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“It was interesting to see projects from other schools”.</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“Some of the experiments were too complicated”.</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“We didn’t have enough time to visit all the stalls”.</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“I learned useful things for my own science project”.</a:t>
            </a:r>
            <a:endParaRPr/>
          </a:p>
        </p:txBody>
      </p:sp>
      <p:sp>
        <p:nvSpPr>
          <p:cNvPr id="443" name="Google Shape;443;p11"/>
          <p:cNvSpPr txBox="1"/>
          <p:nvPr/>
        </p:nvSpPr>
        <p:spPr>
          <a:xfrm>
            <a:off x="1455022" y="5751402"/>
            <a:ext cx="923488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Now write a report for the organisers of the science fair.</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Write about 120 to 160 words. You will receive up to 6 marks for the content of your report and up to 9 marks for the language used.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pic>
        <p:nvPicPr>
          <p:cNvPr id="35" name="Google Shape;35;p2" descr="preencoded.png"/>
          <p:cNvPicPr preferRelativeResize="0"/>
          <p:nvPr/>
        </p:nvPicPr>
        <p:blipFill rotWithShape="1">
          <a:blip r:embed="rId3">
            <a:alphaModFix/>
          </a:blip>
          <a:srcRect/>
          <a:stretch/>
        </p:blipFill>
        <p:spPr>
          <a:xfrm>
            <a:off x="0" y="0"/>
            <a:ext cx="12192000" cy="7984331"/>
          </a:xfrm>
          <a:prstGeom prst="rect">
            <a:avLst/>
          </a:prstGeom>
          <a:noFill/>
          <a:ln>
            <a:noFill/>
          </a:ln>
        </p:spPr>
      </p:pic>
      <p:pic>
        <p:nvPicPr>
          <p:cNvPr id="36" name="Google Shape;36;p2" descr="preencoded.png"/>
          <p:cNvPicPr preferRelativeResize="0"/>
          <p:nvPr/>
        </p:nvPicPr>
        <p:blipFill rotWithShape="1">
          <a:blip r:embed="rId4">
            <a:alphaModFix/>
          </a:blip>
          <a:srcRect/>
          <a:stretch/>
        </p:blipFill>
        <p:spPr>
          <a:xfrm>
            <a:off x="5486400" y="990600"/>
            <a:ext cx="1219200" cy="38100"/>
          </a:xfrm>
          <a:prstGeom prst="rect">
            <a:avLst/>
          </a:prstGeom>
          <a:noFill/>
          <a:ln>
            <a:noFill/>
          </a:ln>
        </p:spPr>
      </p:pic>
      <p:pic>
        <p:nvPicPr>
          <p:cNvPr id="37" name="Google Shape;37;p2" descr="preencoded.png"/>
          <p:cNvPicPr preferRelativeResize="0"/>
          <p:nvPr/>
        </p:nvPicPr>
        <p:blipFill rotWithShape="1">
          <a:blip r:embed="rId5">
            <a:alphaModFix/>
          </a:blip>
          <a:srcRect/>
          <a:stretch/>
        </p:blipFill>
        <p:spPr>
          <a:xfrm>
            <a:off x="857250" y="1333500"/>
            <a:ext cx="10477500" cy="6269831"/>
          </a:xfrm>
          <a:prstGeom prst="rect">
            <a:avLst/>
          </a:prstGeom>
          <a:noFill/>
          <a:ln>
            <a:noFill/>
          </a:ln>
        </p:spPr>
      </p:pic>
      <p:pic>
        <p:nvPicPr>
          <p:cNvPr id="38" name="Google Shape;38;p2" descr="preencoded.png"/>
          <p:cNvPicPr preferRelativeResize="0"/>
          <p:nvPr/>
        </p:nvPicPr>
        <p:blipFill rotWithShape="1">
          <a:blip r:embed="rId6">
            <a:alphaModFix/>
          </a:blip>
          <a:srcRect/>
          <a:stretch/>
        </p:blipFill>
        <p:spPr>
          <a:xfrm>
            <a:off x="2456408" y="3793331"/>
            <a:ext cx="571500" cy="571500"/>
          </a:xfrm>
          <a:prstGeom prst="rect">
            <a:avLst/>
          </a:prstGeom>
          <a:noFill/>
          <a:ln>
            <a:noFill/>
          </a:ln>
        </p:spPr>
      </p:pic>
      <p:pic>
        <p:nvPicPr>
          <p:cNvPr id="39" name="Google Shape;39;p2" descr="preencoded.png"/>
          <p:cNvPicPr preferRelativeResize="0"/>
          <p:nvPr/>
        </p:nvPicPr>
        <p:blipFill rotWithShape="1">
          <a:blip r:embed="rId7">
            <a:alphaModFix/>
          </a:blip>
          <a:srcRect/>
          <a:stretch/>
        </p:blipFill>
        <p:spPr>
          <a:xfrm>
            <a:off x="2627858" y="3926681"/>
            <a:ext cx="228600" cy="304800"/>
          </a:xfrm>
          <a:prstGeom prst="rect">
            <a:avLst/>
          </a:prstGeom>
          <a:noFill/>
          <a:ln>
            <a:noFill/>
          </a:ln>
        </p:spPr>
      </p:pic>
      <p:pic>
        <p:nvPicPr>
          <p:cNvPr id="40" name="Google Shape;40;p2" descr="preencoded.png"/>
          <p:cNvPicPr preferRelativeResize="0"/>
          <p:nvPr/>
        </p:nvPicPr>
        <p:blipFill rotWithShape="1">
          <a:blip r:embed="rId8">
            <a:alphaModFix/>
          </a:blip>
          <a:srcRect/>
          <a:stretch/>
        </p:blipFill>
        <p:spPr>
          <a:xfrm>
            <a:off x="5681514" y="3793331"/>
            <a:ext cx="571500" cy="571500"/>
          </a:xfrm>
          <a:prstGeom prst="rect">
            <a:avLst/>
          </a:prstGeom>
          <a:noFill/>
          <a:ln>
            <a:noFill/>
          </a:ln>
        </p:spPr>
      </p:pic>
      <p:pic>
        <p:nvPicPr>
          <p:cNvPr id="41" name="Google Shape;41;p2" descr="preencoded.png"/>
          <p:cNvPicPr preferRelativeResize="0"/>
          <p:nvPr/>
        </p:nvPicPr>
        <p:blipFill rotWithShape="1">
          <a:blip r:embed="rId9">
            <a:alphaModFix/>
          </a:blip>
          <a:srcRect/>
          <a:stretch/>
        </p:blipFill>
        <p:spPr>
          <a:xfrm>
            <a:off x="5852964" y="3926681"/>
            <a:ext cx="228600" cy="304800"/>
          </a:xfrm>
          <a:prstGeom prst="rect">
            <a:avLst/>
          </a:prstGeom>
          <a:noFill/>
          <a:ln>
            <a:noFill/>
          </a:ln>
        </p:spPr>
      </p:pic>
      <p:pic>
        <p:nvPicPr>
          <p:cNvPr id="42" name="Google Shape;42;p2" descr="preencoded.png"/>
          <p:cNvPicPr preferRelativeResize="0"/>
          <p:nvPr/>
        </p:nvPicPr>
        <p:blipFill rotWithShape="1">
          <a:blip r:embed="rId10">
            <a:alphaModFix/>
          </a:blip>
          <a:srcRect/>
          <a:stretch/>
        </p:blipFill>
        <p:spPr>
          <a:xfrm>
            <a:off x="9035207" y="3793331"/>
            <a:ext cx="571500" cy="571500"/>
          </a:xfrm>
          <a:prstGeom prst="rect">
            <a:avLst/>
          </a:prstGeom>
          <a:noFill/>
          <a:ln>
            <a:noFill/>
          </a:ln>
        </p:spPr>
      </p:pic>
      <p:pic>
        <p:nvPicPr>
          <p:cNvPr id="43" name="Google Shape;43;p2" descr="preencoded.png"/>
          <p:cNvPicPr preferRelativeResize="0"/>
          <p:nvPr/>
        </p:nvPicPr>
        <p:blipFill rotWithShape="1">
          <a:blip r:embed="rId11">
            <a:alphaModFix/>
          </a:blip>
          <a:srcRect/>
          <a:stretch/>
        </p:blipFill>
        <p:spPr>
          <a:xfrm>
            <a:off x="9206657" y="3926681"/>
            <a:ext cx="228600" cy="304800"/>
          </a:xfrm>
          <a:prstGeom prst="rect">
            <a:avLst/>
          </a:prstGeom>
          <a:noFill/>
          <a:ln>
            <a:noFill/>
          </a:ln>
        </p:spPr>
      </p:pic>
      <p:pic>
        <p:nvPicPr>
          <p:cNvPr id="44" name="Google Shape;44;p2" descr="preencoded.png"/>
          <p:cNvPicPr preferRelativeResize="0"/>
          <p:nvPr/>
        </p:nvPicPr>
        <p:blipFill rotWithShape="1">
          <a:blip r:embed="rId12">
            <a:alphaModFix/>
          </a:blip>
          <a:srcRect/>
          <a:stretch/>
        </p:blipFill>
        <p:spPr>
          <a:xfrm>
            <a:off x="1162050" y="5469731"/>
            <a:ext cx="4819650" cy="800100"/>
          </a:xfrm>
          <a:prstGeom prst="rect">
            <a:avLst/>
          </a:prstGeom>
          <a:noFill/>
          <a:ln>
            <a:noFill/>
          </a:ln>
        </p:spPr>
      </p:pic>
      <p:pic>
        <p:nvPicPr>
          <p:cNvPr id="45" name="Google Shape;45;p2" descr="preencoded.png"/>
          <p:cNvPicPr preferRelativeResize="0"/>
          <p:nvPr/>
        </p:nvPicPr>
        <p:blipFill rotWithShape="1">
          <a:blip r:embed="rId13">
            <a:alphaModFix/>
          </a:blip>
          <a:srcRect/>
          <a:stretch/>
        </p:blipFill>
        <p:spPr>
          <a:xfrm>
            <a:off x="1314450" y="5707856"/>
            <a:ext cx="219075" cy="285750"/>
          </a:xfrm>
          <a:prstGeom prst="rect">
            <a:avLst/>
          </a:prstGeom>
          <a:noFill/>
          <a:ln>
            <a:noFill/>
          </a:ln>
        </p:spPr>
      </p:pic>
      <p:pic>
        <p:nvPicPr>
          <p:cNvPr id="46" name="Google Shape;46;p2" descr="preencoded.png"/>
          <p:cNvPicPr preferRelativeResize="0"/>
          <p:nvPr/>
        </p:nvPicPr>
        <p:blipFill rotWithShape="1">
          <a:blip r:embed="rId12">
            <a:alphaModFix/>
          </a:blip>
          <a:srcRect/>
          <a:stretch/>
        </p:blipFill>
        <p:spPr>
          <a:xfrm>
            <a:off x="6210300" y="5469731"/>
            <a:ext cx="4819650" cy="800100"/>
          </a:xfrm>
          <a:prstGeom prst="rect">
            <a:avLst/>
          </a:prstGeom>
          <a:noFill/>
          <a:ln>
            <a:noFill/>
          </a:ln>
        </p:spPr>
      </p:pic>
      <p:pic>
        <p:nvPicPr>
          <p:cNvPr id="47" name="Google Shape;47;p2" descr="preencoded.png"/>
          <p:cNvPicPr preferRelativeResize="0"/>
          <p:nvPr/>
        </p:nvPicPr>
        <p:blipFill rotWithShape="1">
          <a:blip r:embed="rId14">
            <a:alphaModFix/>
          </a:blip>
          <a:srcRect/>
          <a:stretch/>
        </p:blipFill>
        <p:spPr>
          <a:xfrm>
            <a:off x="6362700" y="5707856"/>
            <a:ext cx="361950" cy="285750"/>
          </a:xfrm>
          <a:prstGeom prst="rect">
            <a:avLst/>
          </a:prstGeom>
          <a:noFill/>
          <a:ln>
            <a:noFill/>
          </a:ln>
        </p:spPr>
      </p:pic>
      <p:pic>
        <p:nvPicPr>
          <p:cNvPr id="48" name="Google Shape;48;p2" descr="preencoded.png"/>
          <p:cNvPicPr preferRelativeResize="0"/>
          <p:nvPr/>
        </p:nvPicPr>
        <p:blipFill rotWithShape="1">
          <a:blip r:embed="rId15">
            <a:alphaModFix/>
          </a:blip>
          <a:srcRect/>
          <a:stretch/>
        </p:blipFill>
        <p:spPr>
          <a:xfrm>
            <a:off x="1162050" y="6498431"/>
            <a:ext cx="4819650" cy="800100"/>
          </a:xfrm>
          <a:prstGeom prst="rect">
            <a:avLst/>
          </a:prstGeom>
          <a:noFill/>
          <a:ln>
            <a:noFill/>
          </a:ln>
        </p:spPr>
      </p:pic>
      <p:pic>
        <p:nvPicPr>
          <p:cNvPr id="49" name="Google Shape;49;p2" descr="preencoded.png"/>
          <p:cNvPicPr preferRelativeResize="0"/>
          <p:nvPr/>
        </p:nvPicPr>
        <p:blipFill rotWithShape="1">
          <a:blip r:embed="rId16">
            <a:alphaModFix/>
          </a:blip>
          <a:srcRect/>
          <a:stretch/>
        </p:blipFill>
        <p:spPr>
          <a:xfrm>
            <a:off x="1314450" y="6736556"/>
            <a:ext cx="285750" cy="285750"/>
          </a:xfrm>
          <a:prstGeom prst="rect">
            <a:avLst/>
          </a:prstGeom>
          <a:noFill/>
          <a:ln>
            <a:noFill/>
          </a:ln>
        </p:spPr>
      </p:pic>
      <p:pic>
        <p:nvPicPr>
          <p:cNvPr id="50" name="Google Shape;50;p2" descr="preencoded.png"/>
          <p:cNvPicPr preferRelativeResize="0"/>
          <p:nvPr/>
        </p:nvPicPr>
        <p:blipFill rotWithShape="1">
          <a:blip r:embed="rId15">
            <a:alphaModFix/>
          </a:blip>
          <a:srcRect/>
          <a:stretch/>
        </p:blipFill>
        <p:spPr>
          <a:xfrm>
            <a:off x="6210300" y="6498431"/>
            <a:ext cx="4819650" cy="800100"/>
          </a:xfrm>
          <a:prstGeom prst="rect">
            <a:avLst/>
          </a:prstGeom>
          <a:noFill/>
          <a:ln>
            <a:noFill/>
          </a:ln>
        </p:spPr>
      </p:pic>
      <p:pic>
        <p:nvPicPr>
          <p:cNvPr id="51" name="Google Shape;51;p2" descr="preencoded.png"/>
          <p:cNvPicPr preferRelativeResize="0"/>
          <p:nvPr/>
        </p:nvPicPr>
        <p:blipFill rotWithShape="1">
          <a:blip r:embed="rId17">
            <a:alphaModFix/>
          </a:blip>
          <a:srcRect/>
          <a:stretch/>
        </p:blipFill>
        <p:spPr>
          <a:xfrm>
            <a:off x="6362700" y="6736556"/>
            <a:ext cx="285750" cy="285750"/>
          </a:xfrm>
          <a:prstGeom prst="rect">
            <a:avLst/>
          </a:prstGeom>
          <a:noFill/>
          <a:ln>
            <a:noFill/>
          </a:ln>
        </p:spPr>
      </p:pic>
      <p:sp>
        <p:nvSpPr>
          <p:cNvPr id="52" name="Google Shape;52;p2"/>
          <p:cNvSpPr/>
          <p:nvPr/>
        </p:nvSpPr>
        <p:spPr>
          <a:xfrm>
            <a:off x="-190500" y="381000"/>
            <a:ext cx="12573000" cy="4572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FFFFFF"/>
              </a:buClr>
              <a:buSzPts val="3158"/>
              <a:buFont typeface="Arial"/>
              <a:buNone/>
            </a:pPr>
            <a:r>
              <a:rPr lang="en-US" sz="3158" b="1">
                <a:solidFill>
                  <a:srgbClr val="FFFFFF"/>
                </a:solidFill>
                <a:latin typeface="Arial"/>
                <a:ea typeface="Arial"/>
                <a:cs typeface="Arial"/>
                <a:sym typeface="Arial"/>
              </a:rPr>
              <a:t>What is a Report?</a:t>
            </a:r>
            <a:endParaRPr sz="3158">
              <a:solidFill>
                <a:schemeClr val="dk1"/>
              </a:solidFill>
              <a:latin typeface="Calibri"/>
              <a:ea typeface="Calibri"/>
              <a:cs typeface="Calibri"/>
              <a:sym typeface="Calibri"/>
            </a:endParaRPr>
          </a:p>
        </p:txBody>
      </p:sp>
      <p:sp>
        <p:nvSpPr>
          <p:cNvPr id="53" name="Google Shape;53;p2"/>
          <p:cNvSpPr/>
          <p:nvPr/>
        </p:nvSpPr>
        <p:spPr>
          <a:xfrm>
            <a:off x="1162050" y="1638300"/>
            <a:ext cx="9867900" cy="1393031"/>
          </a:xfrm>
          <a:prstGeom prst="rect">
            <a:avLst/>
          </a:prstGeom>
          <a:noFill/>
          <a:ln>
            <a:noFill/>
          </a:ln>
        </p:spPr>
        <p:txBody>
          <a:bodyPr spcFirstLastPara="1" wrap="square" lIns="0" tIns="0" rIns="0" bIns="0" anchor="t" anchorCtr="0">
            <a:noAutofit/>
          </a:bodyPr>
          <a:lstStyle/>
          <a:p>
            <a:pPr marL="0" marR="0" lvl="0" indent="0" algn="l" rtl="0">
              <a:lnSpc>
                <a:spcPct val="179215"/>
              </a:lnSpc>
              <a:spcBef>
                <a:spcPts val="0"/>
              </a:spcBef>
              <a:spcAft>
                <a:spcPts val="0"/>
              </a:spcAft>
              <a:buClr>
                <a:srgbClr val="374151"/>
              </a:buClr>
              <a:buSzPts val="2040"/>
              <a:buFont typeface="Arial"/>
              <a:buNone/>
            </a:pPr>
            <a:r>
              <a:rPr lang="en-US" sz="2040">
                <a:solidFill>
                  <a:srgbClr val="374151"/>
                </a:solidFill>
                <a:latin typeface="Arial"/>
                <a:ea typeface="Arial"/>
                <a:cs typeface="Arial"/>
                <a:sym typeface="Arial"/>
              </a:rPr>
              <a:t>In IGCSE English, a </a:t>
            </a:r>
            <a:r>
              <a:rPr lang="en-US" sz="2040" b="1">
                <a:solidFill>
                  <a:srgbClr val="6B21A8"/>
                </a:solidFill>
                <a:latin typeface="Arial"/>
                <a:ea typeface="Arial"/>
                <a:cs typeface="Arial"/>
                <a:sym typeface="Arial"/>
              </a:rPr>
              <a:t>report</a:t>
            </a:r>
            <a:r>
              <a:rPr lang="en-US" sz="2040">
                <a:solidFill>
                  <a:srgbClr val="374151"/>
                </a:solidFill>
                <a:latin typeface="Arial"/>
                <a:ea typeface="Arial"/>
                <a:cs typeface="Arial"/>
                <a:sym typeface="Arial"/>
              </a:rPr>
              <a:t>is a formal, structured document that presents factual information, findings, and recommendations on a specific topic to a particular audience.</a:t>
            </a:r>
            <a:endParaRPr sz="2040">
              <a:solidFill>
                <a:schemeClr val="dk1"/>
              </a:solidFill>
              <a:latin typeface="Calibri"/>
              <a:ea typeface="Calibri"/>
              <a:cs typeface="Calibri"/>
              <a:sym typeface="Calibri"/>
            </a:endParaRPr>
          </a:p>
        </p:txBody>
      </p:sp>
      <p:sp>
        <p:nvSpPr>
          <p:cNvPr id="54" name="Google Shape;54;p2"/>
          <p:cNvSpPr/>
          <p:nvPr/>
        </p:nvSpPr>
        <p:spPr>
          <a:xfrm>
            <a:off x="1162050" y="3336131"/>
            <a:ext cx="10854690"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Primary Purpose</a:t>
            </a:r>
            <a:endParaRPr sz="1645">
              <a:solidFill>
                <a:schemeClr val="dk1"/>
              </a:solidFill>
              <a:latin typeface="Calibri"/>
              <a:ea typeface="Calibri"/>
              <a:cs typeface="Calibri"/>
              <a:sym typeface="Calibri"/>
            </a:endParaRPr>
          </a:p>
        </p:txBody>
      </p:sp>
      <p:sp>
        <p:nvSpPr>
          <p:cNvPr id="55" name="Google Shape;55;p2"/>
          <p:cNvSpPr/>
          <p:nvPr/>
        </p:nvSpPr>
        <p:spPr>
          <a:xfrm>
            <a:off x="2400493" y="4441031"/>
            <a:ext cx="683329" cy="266700"/>
          </a:xfrm>
          <a:prstGeom prst="rect">
            <a:avLst/>
          </a:prstGeom>
          <a:noFill/>
          <a:ln>
            <a:noFill/>
          </a:ln>
        </p:spPr>
        <p:txBody>
          <a:bodyPr spcFirstLastPara="1" wrap="square" lIns="0" tIns="0" rIns="0" bIns="0" anchor="t" anchorCtr="0">
            <a:spAutoFit/>
          </a:bodyPr>
          <a:lstStyle/>
          <a:p>
            <a:pPr marL="0" marR="0" lvl="0" indent="0" algn="ctr" rtl="0">
              <a:lnSpc>
                <a:spcPct val="152173"/>
              </a:lnSpc>
              <a:spcBef>
                <a:spcPts val="0"/>
              </a:spcBef>
              <a:spcAft>
                <a:spcPts val="0"/>
              </a:spcAft>
              <a:buClr>
                <a:srgbClr val="374151"/>
              </a:buClr>
              <a:buSzPts val="1380"/>
              <a:buFont typeface="Arial"/>
              <a:buNone/>
            </a:pPr>
            <a:r>
              <a:rPr lang="en-US" sz="1380">
                <a:solidFill>
                  <a:srgbClr val="374151"/>
                </a:solidFill>
                <a:latin typeface="Arial"/>
                <a:ea typeface="Arial"/>
                <a:cs typeface="Arial"/>
                <a:sym typeface="Arial"/>
              </a:rPr>
              <a:t>Inform</a:t>
            </a:r>
            <a:endParaRPr sz="1380">
              <a:solidFill>
                <a:schemeClr val="dk1"/>
              </a:solidFill>
              <a:latin typeface="Calibri"/>
              <a:ea typeface="Calibri"/>
              <a:cs typeface="Calibri"/>
              <a:sym typeface="Calibri"/>
            </a:endParaRPr>
          </a:p>
        </p:txBody>
      </p:sp>
      <p:sp>
        <p:nvSpPr>
          <p:cNvPr id="56" name="Google Shape;56;p2"/>
          <p:cNvSpPr/>
          <p:nvPr/>
        </p:nvSpPr>
        <p:spPr>
          <a:xfrm>
            <a:off x="5554385" y="4441031"/>
            <a:ext cx="825758" cy="266700"/>
          </a:xfrm>
          <a:prstGeom prst="rect">
            <a:avLst/>
          </a:prstGeom>
          <a:noFill/>
          <a:ln>
            <a:noFill/>
          </a:ln>
        </p:spPr>
        <p:txBody>
          <a:bodyPr spcFirstLastPara="1" wrap="square" lIns="0" tIns="0" rIns="0" bIns="0" anchor="t" anchorCtr="0">
            <a:spAutoFit/>
          </a:bodyPr>
          <a:lstStyle/>
          <a:p>
            <a:pPr marL="0" marR="0" lvl="0" indent="0" algn="ctr" rtl="0">
              <a:lnSpc>
                <a:spcPct val="152173"/>
              </a:lnSpc>
              <a:spcBef>
                <a:spcPts val="0"/>
              </a:spcBef>
              <a:spcAft>
                <a:spcPts val="0"/>
              </a:spcAft>
              <a:buClr>
                <a:srgbClr val="374151"/>
              </a:buClr>
              <a:buSzPts val="1380"/>
              <a:buFont typeface="Arial"/>
              <a:buNone/>
            </a:pPr>
            <a:r>
              <a:rPr lang="en-US" sz="1380">
                <a:solidFill>
                  <a:srgbClr val="374151"/>
                </a:solidFill>
                <a:latin typeface="Arial"/>
                <a:ea typeface="Arial"/>
                <a:cs typeface="Arial"/>
                <a:sym typeface="Arial"/>
              </a:rPr>
              <a:t>Analyze</a:t>
            </a:r>
            <a:endParaRPr sz="1380">
              <a:solidFill>
                <a:schemeClr val="dk1"/>
              </a:solidFill>
              <a:latin typeface="Calibri"/>
              <a:ea typeface="Calibri"/>
              <a:cs typeface="Calibri"/>
              <a:sym typeface="Calibri"/>
            </a:endParaRPr>
          </a:p>
        </p:txBody>
      </p:sp>
      <p:sp>
        <p:nvSpPr>
          <p:cNvPr id="57" name="Google Shape;57;p2"/>
          <p:cNvSpPr/>
          <p:nvPr/>
        </p:nvSpPr>
        <p:spPr>
          <a:xfrm>
            <a:off x="8837838" y="4441031"/>
            <a:ext cx="966386" cy="266700"/>
          </a:xfrm>
          <a:prstGeom prst="rect">
            <a:avLst/>
          </a:prstGeom>
          <a:noFill/>
          <a:ln>
            <a:noFill/>
          </a:ln>
        </p:spPr>
        <p:txBody>
          <a:bodyPr spcFirstLastPara="1" wrap="square" lIns="0" tIns="0" rIns="0" bIns="0" anchor="t" anchorCtr="0">
            <a:spAutoFit/>
          </a:bodyPr>
          <a:lstStyle/>
          <a:p>
            <a:pPr marL="0" marR="0" lvl="0" indent="0" algn="ctr" rtl="0">
              <a:lnSpc>
                <a:spcPct val="152173"/>
              </a:lnSpc>
              <a:spcBef>
                <a:spcPts val="0"/>
              </a:spcBef>
              <a:spcAft>
                <a:spcPts val="0"/>
              </a:spcAft>
              <a:buClr>
                <a:srgbClr val="374151"/>
              </a:buClr>
              <a:buSzPts val="1380"/>
              <a:buFont typeface="Arial"/>
              <a:buNone/>
            </a:pPr>
            <a:r>
              <a:rPr lang="en-US" sz="1380">
                <a:solidFill>
                  <a:srgbClr val="374151"/>
                </a:solidFill>
                <a:latin typeface="Arial"/>
                <a:ea typeface="Arial"/>
                <a:cs typeface="Arial"/>
                <a:sym typeface="Arial"/>
              </a:rPr>
              <a:t>Persuade</a:t>
            </a:r>
            <a:endParaRPr sz="1380">
              <a:solidFill>
                <a:schemeClr val="dk1"/>
              </a:solidFill>
              <a:latin typeface="Calibri"/>
              <a:ea typeface="Calibri"/>
              <a:cs typeface="Calibri"/>
              <a:sym typeface="Calibri"/>
            </a:endParaRPr>
          </a:p>
        </p:txBody>
      </p:sp>
      <p:sp>
        <p:nvSpPr>
          <p:cNvPr id="58" name="Google Shape;58;p2"/>
          <p:cNvSpPr/>
          <p:nvPr/>
        </p:nvSpPr>
        <p:spPr>
          <a:xfrm>
            <a:off x="1162050" y="5012531"/>
            <a:ext cx="10854690"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Key Characteristics</a:t>
            </a:r>
            <a:endParaRPr sz="1645">
              <a:solidFill>
                <a:schemeClr val="dk1"/>
              </a:solidFill>
              <a:latin typeface="Calibri"/>
              <a:ea typeface="Calibri"/>
              <a:cs typeface="Calibri"/>
              <a:sym typeface="Calibri"/>
            </a:endParaRPr>
          </a:p>
        </p:txBody>
      </p:sp>
      <p:sp>
        <p:nvSpPr>
          <p:cNvPr id="59" name="Google Shape;59;p2"/>
          <p:cNvSpPr/>
          <p:nvPr/>
        </p:nvSpPr>
        <p:spPr>
          <a:xfrm>
            <a:off x="1685925" y="5622131"/>
            <a:ext cx="3820686"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Formal Structure</a:t>
            </a:r>
            <a:endParaRPr sz="1380">
              <a:solidFill>
                <a:schemeClr val="dk1"/>
              </a:solidFill>
              <a:latin typeface="Calibri"/>
              <a:ea typeface="Calibri"/>
              <a:cs typeface="Calibri"/>
              <a:sym typeface="Calibri"/>
            </a:endParaRPr>
          </a:p>
        </p:txBody>
      </p:sp>
      <p:sp>
        <p:nvSpPr>
          <p:cNvPr id="60" name="Google Shape;60;p2"/>
          <p:cNvSpPr/>
          <p:nvPr/>
        </p:nvSpPr>
        <p:spPr>
          <a:xfrm>
            <a:off x="1685925" y="5888831"/>
            <a:ext cx="3820686"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Conventional organization with clear sections</a:t>
            </a:r>
            <a:endParaRPr sz="1120">
              <a:solidFill>
                <a:schemeClr val="dk1"/>
              </a:solidFill>
              <a:latin typeface="Calibri"/>
              <a:ea typeface="Calibri"/>
              <a:cs typeface="Calibri"/>
              <a:sym typeface="Calibri"/>
            </a:endParaRPr>
          </a:p>
        </p:txBody>
      </p:sp>
      <p:sp>
        <p:nvSpPr>
          <p:cNvPr id="61" name="Google Shape;61;p2"/>
          <p:cNvSpPr/>
          <p:nvPr/>
        </p:nvSpPr>
        <p:spPr>
          <a:xfrm>
            <a:off x="6877050" y="5622131"/>
            <a:ext cx="4041041"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Objective Tone</a:t>
            </a:r>
            <a:endParaRPr sz="1380">
              <a:solidFill>
                <a:schemeClr val="dk1"/>
              </a:solidFill>
              <a:latin typeface="Calibri"/>
              <a:ea typeface="Calibri"/>
              <a:cs typeface="Calibri"/>
              <a:sym typeface="Calibri"/>
            </a:endParaRPr>
          </a:p>
        </p:txBody>
      </p:sp>
      <p:sp>
        <p:nvSpPr>
          <p:cNvPr id="62" name="Google Shape;62;p2"/>
          <p:cNvSpPr/>
          <p:nvPr/>
        </p:nvSpPr>
        <p:spPr>
          <a:xfrm>
            <a:off x="6877050" y="5888831"/>
            <a:ext cx="4041041"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Based on evidence rather than personal opinion</a:t>
            </a:r>
            <a:endParaRPr sz="1120">
              <a:solidFill>
                <a:schemeClr val="dk1"/>
              </a:solidFill>
              <a:latin typeface="Calibri"/>
              <a:ea typeface="Calibri"/>
              <a:cs typeface="Calibri"/>
              <a:sym typeface="Calibri"/>
            </a:endParaRPr>
          </a:p>
        </p:txBody>
      </p:sp>
      <p:sp>
        <p:nvSpPr>
          <p:cNvPr id="63" name="Google Shape;63;p2"/>
          <p:cNvSpPr/>
          <p:nvPr/>
        </p:nvSpPr>
        <p:spPr>
          <a:xfrm>
            <a:off x="1752600" y="6650831"/>
            <a:ext cx="3373100"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Clear Organization</a:t>
            </a:r>
            <a:endParaRPr sz="1380">
              <a:solidFill>
                <a:schemeClr val="dk1"/>
              </a:solidFill>
              <a:latin typeface="Calibri"/>
              <a:ea typeface="Calibri"/>
              <a:cs typeface="Calibri"/>
              <a:sym typeface="Calibri"/>
            </a:endParaRPr>
          </a:p>
        </p:txBody>
      </p:sp>
      <p:sp>
        <p:nvSpPr>
          <p:cNvPr id="64" name="Google Shape;64;p2"/>
          <p:cNvSpPr/>
          <p:nvPr/>
        </p:nvSpPr>
        <p:spPr>
          <a:xfrm>
            <a:off x="1752600" y="6917531"/>
            <a:ext cx="3373100"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Logically divided sections with headings</a:t>
            </a:r>
            <a:endParaRPr sz="1120">
              <a:solidFill>
                <a:schemeClr val="dk1"/>
              </a:solidFill>
              <a:latin typeface="Calibri"/>
              <a:ea typeface="Calibri"/>
              <a:cs typeface="Calibri"/>
              <a:sym typeface="Calibri"/>
            </a:endParaRPr>
          </a:p>
        </p:txBody>
      </p:sp>
      <p:sp>
        <p:nvSpPr>
          <p:cNvPr id="65" name="Google Shape;65;p2"/>
          <p:cNvSpPr/>
          <p:nvPr/>
        </p:nvSpPr>
        <p:spPr>
          <a:xfrm>
            <a:off x="6800850" y="6650831"/>
            <a:ext cx="3359840"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Evidence-Based</a:t>
            </a:r>
            <a:endParaRPr sz="1380">
              <a:solidFill>
                <a:schemeClr val="dk1"/>
              </a:solidFill>
              <a:latin typeface="Calibri"/>
              <a:ea typeface="Calibri"/>
              <a:cs typeface="Calibri"/>
              <a:sym typeface="Calibri"/>
            </a:endParaRPr>
          </a:p>
        </p:txBody>
      </p:sp>
      <p:sp>
        <p:nvSpPr>
          <p:cNvPr id="66" name="Google Shape;66;p2"/>
          <p:cNvSpPr/>
          <p:nvPr/>
        </p:nvSpPr>
        <p:spPr>
          <a:xfrm>
            <a:off x="6800850" y="6917531"/>
            <a:ext cx="3359840"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Supported by facts, data, and examples</a:t>
            </a:r>
            <a:endParaRPr sz="112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3" descr="preencoded.png"/>
          <p:cNvPicPr preferRelativeResize="0"/>
          <p:nvPr/>
        </p:nvPicPr>
        <p:blipFill rotWithShape="1">
          <a:blip r:embed="rId3">
            <a:alphaModFix/>
          </a:blip>
          <a:srcRect/>
          <a:stretch/>
        </p:blipFill>
        <p:spPr>
          <a:xfrm>
            <a:off x="0" y="0"/>
            <a:ext cx="12192000" cy="8343900"/>
          </a:xfrm>
          <a:prstGeom prst="rect">
            <a:avLst/>
          </a:prstGeom>
          <a:noFill/>
          <a:ln>
            <a:noFill/>
          </a:ln>
        </p:spPr>
      </p:pic>
      <p:pic>
        <p:nvPicPr>
          <p:cNvPr id="73" name="Google Shape;73;p3" descr="preencoded.png"/>
          <p:cNvPicPr preferRelativeResize="0"/>
          <p:nvPr/>
        </p:nvPicPr>
        <p:blipFill rotWithShape="1">
          <a:blip r:embed="rId4">
            <a:alphaModFix/>
          </a:blip>
          <a:srcRect/>
          <a:stretch/>
        </p:blipFill>
        <p:spPr>
          <a:xfrm>
            <a:off x="5486400" y="914400"/>
            <a:ext cx="1219200" cy="38100"/>
          </a:xfrm>
          <a:prstGeom prst="rect">
            <a:avLst/>
          </a:prstGeom>
          <a:noFill/>
          <a:ln>
            <a:noFill/>
          </a:ln>
        </p:spPr>
      </p:pic>
      <p:pic>
        <p:nvPicPr>
          <p:cNvPr id="74" name="Google Shape;74;p3" descr="preencoded.png"/>
          <p:cNvPicPr preferRelativeResize="0"/>
          <p:nvPr/>
        </p:nvPicPr>
        <p:blipFill rotWithShape="1">
          <a:blip r:embed="rId5">
            <a:alphaModFix/>
          </a:blip>
          <a:srcRect/>
          <a:stretch/>
        </p:blipFill>
        <p:spPr>
          <a:xfrm>
            <a:off x="857250" y="1181100"/>
            <a:ext cx="10477500" cy="6781800"/>
          </a:xfrm>
          <a:prstGeom prst="rect">
            <a:avLst/>
          </a:prstGeom>
          <a:noFill/>
          <a:ln>
            <a:noFill/>
          </a:ln>
        </p:spPr>
      </p:pic>
      <p:pic>
        <p:nvPicPr>
          <p:cNvPr id="75" name="Google Shape;75;p3" descr="preencoded.png"/>
          <p:cNvPicPr preferRelativeResize="0"/>
          <p:nvPr/>
        </p:nvPicPr>
        <p:blipFill rotWithShape="1">
          <a:blip r:embed="rId6">
            <a:alphaModFix/>
          </a:blip>
          <a:srcRect/>
          <a:stretch/>
        </p:blipFill>
        <p:spPr>
          <a:xfrm>
            <a:off x="1085850" y="1409700"/>
            <a:ext cx="476250" cy="476250"/>
          </a:xfrm>
          <a:prstGeom prst="rect">
            <a:avLst/>
          </a:prstGeom>
          <a:noFill/>
          <a:ln>
            <a:noFill/>
          </a:ln>
        </p:spPr>
      </p:pic>
      <p:pic>
        <p:nvPicPr>
          <p:cNvPr id="76" name="Google Shape;76;p3" descr="preencoded.png"/>
          <p:cNvPicPr preferRelativeResize="0"/>
          <p:nvPr/>
        </p:nvPicPr>
        <p:blipFill rotWithShape="1">
          <a:blip r:embed="rId7">
            <a:alphaModFix/>
          </a:blip>
          <a:srcRect/>
          <a:stretch/>
        </p:blipFill>
        <p:spPr>
          <a:xfrm>
            <a:off x="1223963" y="1495425"/>
            <a:ext cx="200025" cy="304800"/>
          </a:xfrm>
          <a:prstGeom prst="rect">
            <a:avLst/>
          </a:prstGeom>
          <a:noFill/>
          <a:ln>
            <a:noFill/>
          </a:ln>
        </p:spPr>
      </p:pic>
      <p:pic>
        <p:nvPicPr>
          <p:cNvPr id="77" name="Google Shape;77;p3" descr="preencoded.png"/>
          <p:cNvPicPr preferRelativeResize="0"/>
          <p:nvPr/>
        </p:nvPicPr>
        <p:blipFill rotWithShape="1">
          <a:blip r:embed="rId8">
            <a:alphaModFix/>
          </a:blip>
          <a:srcRect/>
          <a:stretch/>
        </p:blipFill>
        <p:spPr>
          <a:xfrm>
            <a:off x="1085850" y="2000250"/>
            <a:ext cx="10020300" cy="2019300"/>
          </a:xfrm>
          <a:prstGeom prst="rect">
            <a:avLst/>
          </a:prstGeom>
          <a:noFill/>
          <a:ln>
            <a:noFill/>
          </a:ln>
        </p:spPr>
      </p:pic>
      <p:pic>
        <p:nvPicPr>
          <p:cNvPr id="78" name="Google Shape;78;p3" descr="preencoded.png"/>
          <p:cNvPicPr preferRelativeResize="0"/>
          <p:nvPr/>
        </p:nvPicPr>
        <p:blipFill rotWithShape="1">
          <a:blip r:embed="rId9">
            <a:alphaModFix/>
          </a:blip>
          <a:srcRect/>
          <a:stretch/>
        </p:blipFill>
        <p:spPr>
          <a:xfrm>
            <a:off x="1238250" y="3181350"/>
            <a:ext cx="9715500" cy="685800"/>
          </a:xfrm>
          <a:prstGeom prst="rect">
            <a:avLst/>
          </a:prstGeom>
          <a:noFill/>
          <a:ln>
            <a:noFill/>
          </a:ln>
        </p:spPr>
      </p:pic>
      <p:pic>
        <p:nvPicPr>
          <p:cNvPr id="79" name="Google Shape;79;p3" descr="preencoded.png"/>
          <p:cNvPicPr preferRelativeResize="0"/>
          <p:nvPr/>
        </p:nvPicPr>
        <p:blipFill rotWithShape="1">
          <a:blip r:embed="rId10">
            <a:alphaModFix/>
          </a:blip>
          <a:srcRect/>
          <a:stretch/>
        </p:blipFill>
        <p:spPr>
          <a:xfrm>
            <a:off x="1352550" y="3324225"/>
            <a:ext cx="152400" cy="152400"/>
          </a:xfrm>
          <a:prstGeom prst="rect">
            <a:avLst/>
          </a:prstGeom>
          <a:noFill/>
          <a:ln>
            <a:noFill/>
          </a:ln>
        </p:spPr>
      </p:pic>
      <p:pic>
        <p:nvPicPr>
          <p:cNvPr id="80" name="Google Shape;80;p3" descr="preencoded.png"/>
          <p:cNvPicPr preferRelativeResize="0"/>
          <p:nvPr/>
        </p:nvPicPr>
        <p:blipFill rotWithShape="1">
          <a:blip r:embed="rId11">
            <a:alphaModFix/>
          </a:blip>
          <a:srcRect/>
          <a:stretch/>
        </p:blipFill>
        <p:spPr>
          <a:xfrm>
            <a:off x="1352550" y="3552825"/>
            <a:ext cx="152400" cy="152400"/>
          </a:xfrm>
          <a:prstGeom prst="rect">
            <a:avLst/>
          </a:prstGeom>
          <a:noFill/>
          <a:ln>
            <a:noFill/>
          </a:ln>
        </p:spPr>
      </p:pic>
      <p:pic>
        <p:nvPicPr>
          <p:cNvPr id="81" name="Google Shape;81;p3" descr="preencoded.png"/>
          <p:cNvPicPr preferRelativeResize="0"/>
          <p:nvPr/>
        </p:nvPicPr>
        <p:blipFill rotWithShape="1">
          <a:blip r:embed="rId12">
            <a:alphaModFix/>
          </a:blip>
          <a:srcRect/>
          <a:stretch/>
        </p:blipFill>
        <p:spPr>
          <a:xfrm>
            <a:off x="1085850" y="4210050"/>
            <a:ext cx="476250" cy="476250"/>
          </a:xfrm>
          <a:prstGeom prst="rect">
            <a:avLst/>
          </a:prstGeom>
          <a:noFill/>
          <a:ln>
            <a:noFill/>
          </a:ln>
        </p:spPr>
      </p:pic>
      <p:pic>
        <p:nvPicPr>
          <p:cNvPr id="82" name="Google Shape;82;p3" descr="preencoded.png"/>
          <p:cNvPicPr preferRelativeResize="0"/>
          <p:nvPr/>
        </p:nvPicPr>
        <p:blipFill rotWithShape="1">
          <a:blip r:embed="rId13">
            <a:alphaModFix/>
          </a:blip>
          <a:srcRect/>
          <a:stretch/>
        </p:blipFill>
        <p:spPr>
          <a:xfrm>
            <a:off x="1223963" y="4295775"/>
            <a:ext cx="200025" cy="304800"/>
          </a:xfrm>
          <a:prstGeom prst="rect">
            <a:avLst/>
          </a:prstGeom>
          <a:noFill/>
          <a:ln>
            <a:noFill/>
          </a:ln>
        </p:spPr>
      </p:pic>
      <p:pic>
        <p:nvPicPr>
          <p:cNvPr id="83" name="Google Shape;83;p3" descr="preencoded.png"/>
          <p:cNvPicPr preferRelativeResize="0"/>
          <p:nvPr/>
        </p:nvPicPr>
        <p:blipFill rotWithShape="1">
          <a:blip r:embed="rId14">
            <a:alphaModFix/>
          </a:blip>
          <a:srcRect/>
          <a:stretch/>
        </p:blipFill>
        <p:spPr>
          <a:xfrm>
            <a:off x="1085850" y="4800600"/>
            <a:ext cx="3238500" cy="2095500"/>
          </a:xfrm>
          <a:prstGeom prst="rect">
            <a:avLst/>
          </a:prstGeom>
          <a:noFill/>
          <a:ln>
            <a:noFill/>
          </a:ln>
        </p:spPr>
      </p:pic>
      <p:pic>
        <p:nvPicPr>
          <p:cNvPr id="84" name="Google Shape;84;p3" descr="preencoded.png"/>
          <p:cNvPicPr preferRelativeResize="0"/>
          <p:nvPr/>
        </p:nvPicPr>
        <p:blipFill rotWithShape="1">
          <a:blip r:embed="rId15">
            <a:alphaModFix/>
          </a:blip>
          <a:srcRect/>
          <a:stretch/>
        </p:blipFill>
        <p:spPr>
          <a:xfrm>
            <a:off x="1238250" y="4953000"/>
            <a:ext cx="190500" cy="266700"/>
          </a:xfrm>
          <a:prstGeom prst="rect">
            <a:avLst/>
          </a:prstGeom>
          <a:noFill/>
          <a:ln>
            <a:noFill/>
          </a:ln>
        </p:spPr>
      </p:pic>
      <p:pic>
        <p:nvPicPr>
          <p:cNvPr id="85" name="Google Shape;85;p3" descr="preencoded.png"/>
          <p:cNvPicPr preferRelativeResize="0"/>
          <p:nvPr/>
        </p:nvPicPr>
        <p:blipFill rotWithShape="1">
          <a:blip r:embed="rId16">
            <a:alphaModFix/>
          </a:blip>
          <a:srcRect/>
          <a:stretch/>
        </p:blipFill>
        <p:spPr>
          <a:xfrm>
            <a:off x="1238250" y="5600700"/>
            <a:ext cx="2933700" cy="914400"/>
          </a:xfrm>
          <a:prstGeom prst="rect">
            <a:avLst/>
          </a:prstGeom>
          <a:noFill/>
          <a:ln>
            <a:noFill/>
          </a:ln>
        </p:spPr>
      </p:pic>
      <p:pic>
        <p:nvPicPr>
          <p:cNvPr id="86" name="Google Shape;86;p3" descr="preencoded.png"/>
          <p:cNvPicPr preferRelativeResize="0"/>
          <p:nvPr/>
        </p:nvPicPr>
        <p:blipFill rotWithShape="1">
          <a:blip r:embed="rId17">
            <a:alphaModFix/>
          </a:blip>
          <a:srcRect/>
          <a:stretch/>
        </p:blipFill>
        <p:spPr>
          <a:xfrm>
            <a:off x="4476750" y="4800600"/>
            <a:ext cx="3238500" cy="2095500"/>
          </a:xfrm>
          <a:prstGeom prst="rect">
            <a:avLst/>
          </a:prstGeom>
          <a:noFill/>
          <a:ln>
            <a:noFill/>
          </a:ln>
        </p:spPr>
      </p:pic>
      <p:pic>
        <p:nvPicPr>
          <p:cNvPr id="87" name="Google Shape;87;p3" descr="preencoded.png"/>
          <p:cNvPicPr preferRelativeResize="0"/>
          <p:nvPr/>
        </p:nvPicPr>
        <p:blipFill rotWithShape="1">
          <a:blip r:embed="rId18">
            <a:alphaModFix/>
          </a:blip>
          <a:srcRect/>
          <a:stretch/>
        </p:blipFill>
        <p:spPr>
          <a:xfrm>
            <a:off x="4629150" y="4953000"/>
            <a:ext cx="190500" cy="266700"/>
          </a:xfrm>
          <a:prstGeom prst="rect">
            <a:avLst/>
          </a:prstGeom>
          <a:noFill/>
          <a:ln>
            <a:noFill/>
          </a:ln>
        </p:spPr>
      </p:pic>
      <p:pic>
        <p:nvPicPr>
          <p:cNvPr id="88" name="Google Shape;88;p3" descr="preencoded.png"/>
          <p:cNvPicPr preferRelativeResize="0"/>
          <p:nvPr/>
        </p:nvPicPr>
        <p:blipFill rotWithShape="1">
          <a:blip r:embed="rId19">
            <a:alphaModFix/>
          </a:blip>
          <a:srcRect/>
          <a:stretch/>
        </p:blipFill>
        <p:spPr>
          <a:xfrm>
            <a:off x="4629150" y="5600700"/>
            <a:ext cx="2933700" cy="914400"/>
          </a:xfrm>
          <a:prstGeom prst="rect">
            <a:avLst/>
          </a:prstGeom>
          <a:noFill/>
          <a:ln>
            <a:noFill/>
          </a:ln>
        </p:spPr>
      </p:pic>
      <p:pic>
        <p:nvPicPr>
          <p:cNvPr id="89" name="Google Shape;89;p3" descr="preencoded.png"/>
          <p:cNvPicPr preferRelativeResize="0"/>
          <p:nvPr/>
        </p:nvPicPr>
        <p:blipFill rotWithShape="1">
          <a:blip r:embed="rId17">
            <a:alphaModFix/>
          </a:blip>
          <a:srcRect/>
          <a:stretch/>
        </p:blipFill>
        <p:spPr>
          <a:xfrm>
            <a:off x="7867650" y="4800600"/>
            <a:ext cx="3238500" cy="2095500"/>
          </a:xfrm>
          <a:prstGeom prst="rect">
            <a:avLst/>
          </a:prstGeom>
          <a:noFill/>
          <a:ln>
            <a:noFill/>
          </a:ln>
        </p:spPr>
      </p:pic>
      <p:pic>
        <p:nvPicPr>
          <p:cNvPr id="90" name="Google Shape;90;p3" descr="preencoded.png"/>
          <p:cNvPicPr preferRelativeResize="0"/>
          <p:nvPr/>
        </p:nvPicPr>
        <p:blipFill rotWithShape="1">
          <a:blip r:embed="rId20">
            <a:alphaModFix/>
          </a:blip>
          <a:srcRect/>
          <a:stretch/>
        </p:blipFill>
        <p:spPr>
          <a:xfrm>
            <a:off x="8020050" y="4953000"/>
            <a:ext cx="190500" cy="266700"/>
          </a:xfrm>
          <a:prstGeom prst="rect">
            <a:avLst/>
          </a:prstGeom>
          <a:noFill/>
          <a:ln>
            <a:noFill/>
          </a:ln>
        </p:spPr>
      </p:pic>
      <p:pic>
        <p:nvPicPr>
          <p:cNvPr id="91" name="Google Shape;91;p3" descr="preencoded.png"/>
          <p:cNvPicPr preferRelativeResize="0"/>
          <p:nvPr/>
        </p:nvPicPr>
        <p:blipFill rotWithShape="1">
          <a:blip r:embed="rId21">
            <a:alphaModFix/>
          </a:blip>
          <a:srcRect/>
          <a:stretch/>
        </p:blipFill>
        <p:spPr>
          <a:xfrm>
            <a:off x="8020050" y="5829300"/>
            <a:ext cx="2933700" cy="914400"/>
          </a:xfrm>
          <a:prstGeom prst="rect">
            <a:avLst/>
          </a:prstGeom>
          <a:noFill/>
          <a:ln>
            <a:noFill/>
          </a:ln>
        </p:spPr>
      </p:pic>
      <p:sp>
        <p:nvSpPr>
          <p:cNvPr id="92" name="Google Shape;92;p3"/>
          <p:cNvSpPr/>
          <p:nvPr/>
        </p:nvSpPr>
        <p:spPr>
          <a:xfrm>
            <a:off x="-190500" y="381000"/>
            <a:ext cx="12573000" cy="381000"/>
          </a:xfrm>
          <a:prstGeom prst="rect">
            <a:avLst/>
          </a:prstGeom>
          <a:noFill/>
          <a:ln>
            <a:noFill/>
          </a:ln>
        </p:spPr>
        <p:txBody>
          <a:bodyPr spcFirstLastPara="1" wrap="square" lIns="0" tIns="0" rIns="0" bIns="0" anchor="t" anchorCtr="0">
            <a:spAutoFit/>
          </a:bodyPr>
          <a:lstStyle/>
          <a:p>
            <a:pPr marL="0" marR="0" lvl="0" indent="0" algn="ctr" rtl="0">
              <a:lnSpc>
                <a:spcPct val="123660"/>
              </a:lnSpc>
              <a:spcBef>
                <a:spcPts val="0"/>
              </a:spcBef>
              <a:spcAft>
                <a:spcPts val="0"/>
              </a:spcAft>
              <a:buClr>
                <a:srgbClr val="FFFFFF"/>
              </a:buClr>
              <a:buSzPts val="2426"/>
              <a:buFont typeface="Arial"/>
              <a:buNone/>
            </a:pPr>
            <a:r>
              <a:rPr lang="en-US" sz="2426" b="1">
                <a:solidFill>
                  <a:srgbClr val="FFFFFF"/>
                </a:solidFill>
                <a:latin typeface="Arial"/>
                <a:ea typeface="Arial"/>
                <a:cs typeface="Arial"/>
                <a:sym typeface="Arial"/>
              </a:rPr>
              <a:t>Report Structure: Title and Introduction</a:t>
            </a:r>
            <a:endParaRPr sz="2426">
              <a:solidFill>
                <a:schemeClr val="dk1"/>
              </a:solidFill>
              <a:latin typeface="Calibri"/>
              <a:ea typeface="Calibri"/>
              <a:cs typeface="Calibri"/>
              <a:sym typeface="Calibri"/>
            </a:endParaRPr>
          </a:p>
        </p:txBody>
      </p:sp>
      <p:sp>
        <p:nvSpPr>
          <p:cNvPr id="93" name="Google Shape;93;p3"/>
          <p:cNvSpPr/>
          <p:nvPr/>
        </p:nvSpPr>
        <p:spPr>
          <a:xfrm>
            <a:off x="1714500" y="1495425"/>
            <a:ext cx="634707"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Title</a:t>
            </a:r>
            <a:endParaRPr sz="1645">
              <a:solidFill>
                <a:schemeClr val="dk1"/>
              </a:solidFill>
              <a:latin typeface="Calibri"/>
              <a:ea typeface="Calibri"/>
              <a:cs typeface="Calibri"/>
              <a:sym typeface="Calibri"/>
            </a:endParaRPr>
          </a:p>
        </p:txBody>
      </p:sp>
      <p:sp>
        <p:nvSpPr>
          <p:cNvPr id="94" name="Google Shape;94;p3"/>
          <p:cNvSpPr/>
          <p:nvPr/>
        </p:nvSpPr>
        <p:spPr>
          <a:xfrm>
            <a:off x="1276350" y="2152650"/>
            <a:ext cx="10645140" cy="266700"/>
          </a:xfrm>
          <a:prstGeom prst="rect">
            <a:avLst/>
          </a:prstGeom>
          <a:noFill/>
          <a:ln>
            <a:noFill/>
          </a:ln>
        </p:spPr>
        <p:txBody>
          <a:bodyPr spcFirstLastPara="1" wrap="square" lIns="0" tIns="0" rIns="0" bIns="0" anchor="t" anchorCtr="0">
            <a:noAutofit/>
          </a:bodyPr>
          <a:lstStyle/>
          <a:p>
            <a:pPr marL="342900" marR="0" lvl="0" indent="-342900" algn="l" rtl="0">
              <a:lnSpc>
                <a:spcPct val="166666"/>
              </a:lnSpc>
              <a:spcBef>
                <a:spcPts val="0"/>
              </a:spcBef>
              <a:spcAft>
                <a:spcPts val="0"/>
              </a:spcAft>
              <a:buClr>
                <a:srgbClr val="374151"/>
              </a:buClr>
              <a:buSzPts val="1260"/>
              <a:buFont typeface="Arial"/>
              <a:buChar char="•"/>
            </a:pPr>
            <a:r>
              <a:rPr lang="en-US" sz="1260" b="1">
                <a:solidFill>
                  <a:srgbClr val="374151"/>
                </a:solidFill>
                <a:latin typeface="Arial"/>
                <a:ea typeface="Arial"/>
                <a:cs typeface="Arial"/>
                <a:sym typeface="Arial"/>
              </a:rPr>
              <a:t>Concise</a:t>
            </a:r>
            <a:r>
              <a:rPr lang="en-US" sz="1260">
                <a:solidFill>
                  <a:srgbClr val="374151"/>
                </a:solidFill>
                <a:latin typeface="Arial"/>
                <a:ea typeface="Arial"/>
                <a:cs typeface="Arial"/>
                <a:sym typeface="Arial"/>
              </a:rPr>
              <a:t>- Brief but informative</a:t>
            </a:r>
            <a:endParaRPr sz="1260">
              <a:solidFill>
                <a:schemeClr val="dk1"/>
              </a:solidFill>
              <a:latin typeface="Calibri"/>
              <a:ea typeface="Calibri"/>
              <a:cs typeface="Calibri"/>
              <a:sym typeface="Calibri"/>
            </a:endParaRPr>
          </a:p>
        </p:txBody>
      </p:sp>
      <p:sp>
        <p:nvSpPr>
          <p:cNvPr id="95" name="Google Shape;95;p3"/>
          <p:cNvSpPr/>
          <p:nvPr/>
        </p:nvSpPr>
        <p:spPr>
          <a:xfrm>
            <a:off x="1276350" y="2495550"/>
            <a:ext cx="10645140" cy="266700"/>
          </a:xfrm>
          <a:prstGeom prst="rect">
            <a:avLst/>
          </a:prstGeom>
          <a:noFill/>
          <a:ln>
            <a:noFill/>
          </a:ln>
        </p:spPr>
        <p:txBody>
          <a:bodyPr spcFirstLastPara="1" wrap="square" lIns="0" tIns="0" rIns="0" bIns="0" anchor="t" anchorCtr="0">
            <a:noAutofit/>
          </a:bodyPr>
          <a:lstStyle/>
          <a:p>
            <a:pPr marL="342900" marR="0" lvl="0" indent="-342900" algn="l" rtl="0">
              <a:lnSpc>
                <a:spcPct val="166666"/>
              </a:lnSpc>
              <a:spcBef>
                <a:spcPts val="0"/>
              </a:spcBef>
              <a:spcAft>
                <a:spcPts val="0"/>
              </a:spcAft>
              <a:buClr>
                <a:srgbClr val="374151"/>
              </a:buClr>
              <a:buSzPts val="1260"/>
              <a:buFont typeface="Arial"/>
              <a:buChar char="•"/>
            </a:pPr>
            <a:r>
              <a:rPr lang="en-US" sz="1260" b="1">
                <a:solidFill>
                  <a:srgbClr val="374151"/>
                </a:solidFill>
                <a:latin typeface="Arial"/>
                <a:ea typeface="Arial"/>
                <a:cs typeface="Arial"/>
                <a:sym typeface="Arial"/>
              </a:rPr>
              <a:t>Informative</a:t>
            </a:r>
            <a:r>
              <a:rPr lang="en-US" sz="1260">
                <a:solidFill>
                  <a:srgbClr val="374151"/>
                </a:solidFill>
                <a:latin typeface="Arial"/>
                <a:ea typeface="Arial"/>
                <a:cs typeface="Arial"/>
                <a:sym typeface="Arial"/>
              </a:rPr>
              <a:t>- Clearly conveys the subject matter</a:t>
            </a:r>
            <a:endParaRPr sz="1260">
              <a:solidFill>
                <a:schemeClr val="dk1"/>
              </a:solidFill>
              <a:latin typeface="Calibri"/>
              <a:ea typeface="Calibri"/>
              <a:cs typeface="Calibri"/>
              <a:sym typeface="Calibri"/>
            </a:endParaRPr>
          </a:p>
        </p:txBody>
      </p:sp>
      <p:sp>
        <p:nvSpPr>
          <p:cNvPr id="96" name="Google Shape;96;p3"/>
          <p:cNvSpPr/>
          <p:nvPr/>
        </p:nvSpPr>
        <p:spPr>
          <a:xfrm>
            <a:off x="1276350" y="2838450"/>
            <a:ext cx="10645140" cy="266700"/>
          </a:xfrm>
          <a:prstGeom prst="rect">
            <a:avLst/>
          </a:prstGeom>
          <a:noFill/>
          <a:ln>
            <a:noFill/>
          </a:ln>
        </p:spPr>
        <p:txBody>
          <a:bodyPr spcFirstLastPara="1" wrap="square" lIns="0" tIns="0" rIns="0" bIns="0" anchor="t" anchorCtr="0">
            <a:noAutofit/>
          </a:bodyPr>
          <a:lstStyle/>
          <a:p>
            <a:pPr marL="342900" marR="0" lvl="0" indent="-342900" algn="l" rtl="0">
              <a:lnSpc>
                <a:spcPct val="166666"/>
              </a:lnSpc>
              <a:spcBef>
                <a:spcPts val="0"/>
              </a:spcBef>
              <a:spcAft>
                <a:spcPts val="0"/>
              </a:spcAft>
              <a:buClr>
                <a:srgbClr val="374151"/>
              </a:buClr>
              <a:buSzPts val="1260"/>
              <a:buFont typeface="Arial"/>
              <a:buChar char="•"/>
            </a:pPr>
            <a:r>
              <a:rPr lang="en-US" sz="1260" b="1">
                <a:solidFill>
                  <a:srgbClr val="374151"/>
                </a:solidFill>
                <a:latin typeface="Arial"/>
                <a:ea typeface="Arial"/>
                <a:cs typeface="Arial"/>
                <a:sym typeface="Arial"/>
              </a:rPr>
              <a:t>Accurate</a:t>
            </a:r>
            <a:r>
              <a:rPr lang="en-US" sz="1260">
                <a:solidFill>
                  <a:srgbClr val="374151"/>
                </a:solidFill>
                <a:latin typeface="Arial"/>
                <a:ea typeface="Arial"/>
                <a:cs typeface="Arial"/>
                <a:sym typeface="Arial"/>
              </a:rPr>
              <a:t>- Reflects the content precisely</a:t>
            </a:r>
            <a:endParaRPr sz="1260">
              <a:solidFill>
                <a:schemeClr val="dk1"/>
              </a:solidFill>
              <a:latin typeface="Calibri"/>
              <a:ea typeface="Calibri"/>
              <a:cs typeface="Calibri"/>
              <a:sym typeface="Calibri"/>
            </a:endParaRPr>
          </a:p>
        </p:txBody>
      </p:sp>
      <p:sp>
        <p:nvSpPr>
          <p:cNvPr id="97" name="Google Shape;97;p3"/>
          <p:cNvSpPr/>
          <p:nvPr/>
        </p:nvSpPr>
        <p:spPr>
          <a:xfrm>
            <a:off x="1629668" y="3295650"/>
            <a:ext cx="10435590" cy="2286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374151"/>
              </a:buClr>
              <a:buSzPts val="1120"/>
              <a:buFont typeface="Arial"/>
              <a:buNone/>
            </a:pPr>
            <a:r>
              <a:rPr lang="en-US" sz="1120" b="1">
                <a:solidFill>
                  <a:srgbClr val="374151"/>
                </a:solidFill>
                <a:latin typeface="Arial"/>
                <a:ea typeface="Arial"/>
                <a:cs typeface="Arial"/>
                <a:sym typeface="Arial"/>
              </a:rPr>
              <a:t>Effective:</a:t>
            </a:r>
            <a:r>
              <a:rPr lang="en-US" sz="1120">
                <a:solidFill>
                  <a:srgbClr val="374151"/>
                </a:solidFill>
                <a:latin typeface="Arial"/>
                <a:ea typeface="Arial"/>
                <a:cs typeface="Arial"/>
                <a:sym typeface="Arial"/>
              </a:rPr>
              <a:t>"Report on the Feasibility of a New School Canteen"</a:t>
            </a:r>
            <a:endParaRPr sz="1120">
              <a:solidFill>
                <a:schemeClr val="dk1"/>
              </a:solidFill>
              <a:latin typeface="Calibri"/>
              <a:ea typeface="Calibri"/>
              <a:cs typeface="Calibri"/>
              <a:sym typeface="Calibri"/>
            </a:endParaRPr>
          </a:p>
        </p:txBody>
      </p:sp>
      <p:sp>
        <p:nvSpPr>
          <p:cNvPr id="98" name="Google Shape;98;p3"/>
          <p:cNvSpPr/>
          <p:nvPr/>
        </p:nvSpPr>
        <p:spPr>
          <a:xfrm>
            <a:off x="1629668" y="3524250"/>
            <a:ext cx="10435590" cy="2286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374151"/>
              </a:buClr>
              <a:buSzPts val="1120"/>
              <a:buFont typeface="Arial"/>
              <a:buNone/>
            </a:pPr>
            <a:r>
              <a:rPr lang="en-US" sz="1120" b="1">
                <a:solidFill>
                  <a:srgbClr val="374151"/>
                </a:solidFill>
                <a:latin typeface="Arial"/>
                <a:ea typeface="Arial"/>
                <a:cs typeface="Arial"/>
                <a:sym typeface="Arial"/>
              </a:rPr>
              <a:t>Ineffective:</a:t>
            </a:r>
            <a:r>
              <a:rPr lang="en-US" sz="1120">
                <a:solidFill>
                  <a:srgbClr val="374151"/>
                </a:solidFill>
                <a:latin typeface="Arial"/>
                <a:ea typeface="Arial"/>
                <a:cs typeface="Arial"/>
                <a:sym typeface="Arial"/>
              </a:rPr>
              <a:t>"School Canteen"</a:t>
            </a:r>
            <a:endParaRPr sz="1120">
              <a:solidFill>
                <a:schemeClr val="dk1"/>
              </a:solidFill>
              <a:latin typeface="Calibri"/>
              <a:ea typeface="Calibri"/>
              <a:cs typeface="Calibri"/>
              <a:sym typeface="Calibri"/>
            </a:endParaRPr>
          </a:p>
        </p:txBody>
      </p:sp>
      <p:sp>
        <p:nvSpPr>
          <p:cNvPr id="99" name="Google Shape;99;p3"/>
          <p:cNvSpPr/>
          <p:nvPr/>
        </p:nvSpPr>
        <p:spPr>
          <a:xfrm>
            <a:off x="1714500" y="4295775"/>
            <a:ext cx="1755800"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Introduction</a:t>
            </a:r>
            <a:endParaRPr sz="1645">
              <a:solidFill>
                <a:schemeClr val="dk1"/>
              </a:solidFill>
              <a:latin typeface="Calibri"/>
              <a:ea typeface="Calibri"/>
              <a:cs typeface="Calibri"/>
              <a:sym typeface="Calibri"/>
            </a:endParaRPr>
          </a:p>
        </p:txBody>
      </p:sp>
      <p:sp>
        <p:nvSpPr>
          <p:cNvPr id="100" name="Google Shape;100;p3"/>
          <p:cNvSpPr/>
          <p:nvPr/>
        </p:nvSpPr>
        <p:spPr>
          <a:xfrm>
            <a:off x="1504950" y="4953000"/>
            <a:ext cx="967041"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Purpose</a:t>
            </a:r>
            <a:endParaRPr sz="1380">
              <a:solidFill>
                <a:schemeClr val="dk1"/>
              </a:solidFill>
              <a:latin typeface="Calibri"/>
              <a:ea typeface="Calibri"/>
              <a:cs typeface="Calibri"/>
              <a:sym typeface="Calibri"/>
            </a:endParaRPr>
          </a:p>
        </p:txBody>
      </p:sp>
      <p:sp>
        <p:nvSpPr>
          <p:cNvPr id="101" name="Google Shape;101;p3"/>
          <p:cNvSpPr/>
          <p:nvPr/>
        </p:nvSpPr>
        <p:spPr>
          <a:xfrm>
            <a:off x="1238250" y="5295900"/>
            <a:ext cx="3227070"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State the reason for the report</a:t>
            </a:r>
            <a:endParaRPr sz="1120">
              <a:solidFill>
                <a:schemeClr val="dk1"/>
              </a:solidFill>
              <a:latin typeface="Calibri"/>
              <a:ea typeface="Calibri"/>
              <a:cs typeface="Calibri"/>
              <a:sym typeface="Calibri"/>
            </a:endParaRPr>
          </a:p>
        </p:txBody>
      </p:sp>
      <p:sp>
        <p:nvSpPr>
          <p:cNvPr id="102" name="Google Shape;102;p3"/>
          <p:cNvSpPr/>
          <p:nvPr/>
        </p:nvSpPr>
        <p:spPr>
          <a:xfrm>
            <a:off x="1314450" y="5676900"/>
            <a:ext cx="2781300" cy="762000"/>
          </a:xfrm>
          <a:prstGeom prst="rect">
            <a:avLst/>
          </a:prstGeom>
          <a:noFill/>
          <a:ln>
            <a:noFill/>
          </a:ln>
        </p:spPr>
        <p:txBody>
          <a:bodyPr spcFirstLastPara="1" wrap="square" lIns="0" tIns="0" rIns="0" bIns="0" anchor="t" anchorCtr="0">
            <a:spAutoFit/>
          </a:bodyPr>
          <a:lstStyle/>
          <a:p>
            <a:pPr marL="0" marR="0" lvl="0" indent="0" algn="l" rtl="0">
              <a:lnSpc>
                <a:spcPct val="153061"/>
              </a:lnSpc>
              <a:spcBef>
                <a:spcPts val="0"/>
              </a:spcBef>
              <a:spcAft>
                <a:spcPts val="0"/>
              </a:spcAft>
              <a:buClr>
                <a:srgbClr val="374151"/>
              </a:buClr>
              <a:buSzPts val="980"/>
              <a:buFont typeface="Arial"/>
              <a:buNone/>
            </a:pPr>
            <a:r>
              <a:rPr lang="en-US" sz="980">
                <a:solidFill>
                  <a:srgbClr val="374151"/>
                </a:solidFill>
                <a:latin typeface="Arial"/>
                <a:ea typeface="Arial"/>
                <a:cs typeface="Arial"/>
                <a:sym typeface="Arial"/>
              </a:rPr>
              <a:t>"The purpose of this report is to investigate the current state of the school library facilities and propose improvements."</a:t>
            </a:r>
            <a:endParaRPr sz="980">
              <a:solidFill>
                <a:schemeClr val="dk1"/>
              </a:solidFill>
              <a:latin typeface="Calibri"/>
              <a:ea typeface="Calibri"/>
              <a:cs typeface="Calibri"/>
              <a:sym typeface="Calibri"/>
            </a:endParaRPr>
          </a:p>
        </p:txBody>
      </p:sp>
      <p:sp>
        <p:nvSpPr>
          <p:cNvPr id="103" name="Google Shape;103;p3"/>
          <p:cNvSpPr/>
          <p:nvPr/>
        </p:nvSpPr>
        <p:spPr>
          <a:xfrm>
            <a:off x="4895850" y="4953000"/>
            <a:ext cx="711324"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Scope</a:t>
            </a:r>
            <a:endParaRPr sz="1380">
              <a:solidFill>
                <a:schemeClr val="dk1"/>
              </a:solidFill>
              <a:latin typeface="Calibri"/>
              <a:ea typeface="Calibri"/>
              <a:cs typeface="Calibri"/>
              <a:sym typeface="Calibri"/>
            </a:endParaRPr>
          </a:p>
        </p:txBody>
      </p:sp>
      <p:sp>
        <p:nvSpPr>
          <p:cNvPr id="104" name="Google Shape;104;p3"/>
          <p:cNvSpPr/>
          <p:nvPr/>
        </p:nvSpPr>
        <p:spPr>
          <a:xfrm>
            <a:off x="4629150" y="5295900"/>
            <a:ext cx="3227070"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Define boundaries of the report</a:t>
            </a:r>
            <a:endParaRPr sz="1120">
              <a:solidFill>
                <a:schemeClr val="dk1"/>
              </a:solidFill>
              <a:latin typeface="Calibri"/>
              <a:ea typeface="Calibri"/>
              <a:cs typeface="Calibri"/>
              <a:sym typeface="Calibri"/>
            </a:endParaRPr>
          </a:p>
        </p:txBody>
      </p:sp>
      <p:sp>
        <p:nvSpPr>
          <p:cNvPr id="105" name="Google Shape;105;p3"/>
          <p:cNvSpPr/>
          <p:nvPr/>
        </p:nvSpPr>
        <p:spPr>
          <a:xfrm>
            <a:off x="4705350" y="5676900"/>
            <a:ext cx="2781300" cy="762000"/>
          </a:xfrm>
          <a:prstGeom prst="rect">
            <a:avLst/>
          </a:prstGeom>
          <a:noFill/>
          <a:ln>
            <a:noFill/>
          </a:ln>
        </p:spPr>
        <p:txBody>
          <a:bodyPr spcFirstLastPara="1" wrap="square" lIns="0" tIns="0" rIns="0" bIns="0" anchor="t" anchorCtr="0">
            <a:spAutoFit/>
          </a:bodyPr>
          <a:lstStyle/>
          <a:p>
            <a:pPr marL="0" marR="0" lvl="0" indent="0" algn="l" rtl="0">
              <a:lnSpc>
                <a:spcPct val="153061"/>
              </a:lnSpc>
              <a:spcBef>
                <a:spcPts val="0"/>
              </a:spcBef>
              <a:spcAft>
                <a:spcPts val="0"/>
              </a:spcAft>
              <a:buClr>
                <a:srgbClr val="374151"/>
              </a:buClr>
              <a:buSzPts val="980"/>
              <a:buFont typeface="Arial"/>
              <a:buNone/>
            </a:pPr>
            <a:r>
              <a:rPr lang="en-US" sz="980">
                <a:solidFill>
                  <a:srgbClr val="374151"/>
                </a:solidFill>
                <a:latin typeface="Arial"/>
                <a:ea typeface="Arial"/>
                <a:cs typeface="Arial"/>
                <a:sym typeface="Arial"/>
              </a:rPr>
              <a:t>"This report will focus on student usage patterns, available resources, and the physical environment of the library, excluding budgetary constraints."</a:t>
            </a:r>
            <a:endParaRPr sz="980">
              <a:solidFill>
                <a:schemeClr val="dk1"/>
              </a:solidFill>
              <a:latin typeface="Calibri"/>
              <a:ea typeface="Calibri"/>
              <a:cs typeface="Calibri"/>
              <a:sym typeface="Calibri"/>
            </a:endParaRPr>
          </a:p>
        </p:txBody>
      </p:sp>
      <p:sp>
        <p:nvSpPr>
          <p:cNvPr id="106" name="Google Shape;106;p3"/>
          <p:cNvSpPr/>
          <p:nvPr/>
        </p:nvSpPr>
        <p:spPr>
          <a:xfrm>
            <a:off x="8286750" y="4953000"/>
            <a:ext cx="1018773"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Methods</a:t>
            </a:r>
            <a:endParaRPr sz="1380">
              <a:solidFill>
                <a:schemeClr val="dk1"/>
              </a:solidFill>
              <a:latin typeface="Calibri"/>
              <a:ea typeface="Calibri"/>
              <a:cs typeface="Calibri"/>
              <a:sym typeface="Calibri"/>
            </a:endParaRPr>
          </a:p>
        </p:txBody>
      </p:sp>
      <p:sp>
        <p:nvSpPr>
          <p:cNvPr id="107" name="Google Shape;107;p3"/>
          <p:cNvSpPr/>
          <p:nvPr/>
        </p:nvSpPr>
        <p:spPr>
          <a:xfrm>
            <a:off x="8020050" y="5295900"/>
            <a:ext cx="293370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Mention how information was gathered</a:t>
            </a:r>
            <a:endParaRPr sz="1120">
              <a:solidFill>
                <a:schemeClr val="dk1"/>
              </a:solidFill>
              <a:latin typeface="Calibri"/>
              <a:ea typeface="Calibri"/>
              <a:cs typeface="Calibri"/>
              <a:sym typeface="Calibri"/>
            </a:endParaRPr>
          </a:p>
        </p:txBody>
      </p:sp>
      <p:sp>
        <p:nvSpPr>
          <p:cNvPr id="108" name="Google Shape;108;p3"/>
          <p:cNvSpPr/>
          <p:nvPr/>
        </p:nvSpPr>
        <p:spPr>
          <a:xfrm>
            <a:off x="8096250" y="5905500"/>
            <a:ext cx="2781300" cy="762000"/>
          </a:xfrm>
          <a:prstGeom prst="rect">
            <a:avLst/>
          </a:prstGeom>
          <a:noFill/>
          <a:ln>
            <a:noFill/>
          </a:ln>
        </p:spPr>
        <p:txBody>
          <a:bodyPr spcFirstLastPara="1" wrap="square" lIns="0" tIns="0" rIns="0" bIns="0" anchor="t" anchorCtr="0">
            <a:spAutoFit/>
          </a:bodyPr>
          <a:lstStyle/>
          <a:p>
            <a:pPr marL="0" marR="0" lvl="0" indent="0" algn="l" rtl="0">
              <a:lnSpc>
                <a:spcPct val="153061"/>
              </a:lnSpc>
              <a:spcBef>
                <a:spcPts val="0"/>
              </a:spcBef>
              <a:spcAft>
                <a:spcPts val="0"/>
              </a:spcAft>
              <a:buClr>
                <a:srgbClr val="374151"/>
              </a:buClr>
              <a:buSzPts val="980"/>
              <a:buFont typeface="Arial"/>
              <a:buNone/>
            </a:pPr>
            <a:r>
              <a:rPr lang="en-US" sz="980">
                <a:solidFill>
                  <a:srgbClr val="374151"/>
                </a:solidFill>
                <a:latin typeface="Arial"/>
                <a:ea typeface="Arial"/>
                <a:cs typeface="Arial"/>
                <a:sym typeface="Arial"/>
              </a:rPr>
              <a:t>"Information was gathered through student surveys, interviews with library staff, and direct observation of library usage during peak hours."</a:t>
            </a:r>
            <a:endParaRPr sz="980">
              <a:solidFill>
                <a:schemeClr val="dk1"/>
              </a:solidFill>
              <a:latin typeface="Calibri"/>
              <a:ea typeface="Calibri"/>
              <a:cs typeface="Calibri"/>
              <a:sym typeface="Calibri"/>
            </a:endParaRPr>
          </a:p>
        </p:txBody>
      </p:sp>
      <p:sp>
        <p:nvSpPr>
          <p:cNvPr id="109" name="Google Shape;109;p3"/>
          <p:cNvSpPr/>
          <p:nvPr/>
        </p:nvSpPr>
        <p:spPr>
          <a:xfrm>
            <a:off x="1477268" y="7162800"/>
            <a:ext cx="9753600" cy="4572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374151"/>
              </a:buClr>
              <a:buSzPts val="1120"/>
              <a:buFont typeface="Arial"/>
              <a:buNone/>
            </a:pPr>
            <a:r>
              <a:rPr lang="en-US" sz="1120" b="1">
                <a:solidFill>
                  <a:srgbClr val="374151"/>
                </a:solidFill>
                <a:latin typeface="Arial"/>
                <a:ea typeface="Arial"/>
                <a:cs typeface="Arial"/>
                <a:sym typeface="Arial"/>
              </a:rPr>
              <a:t>Tip:</a:t>
            </a:r>
            <a:r>
              <a:rPr lang="en-US" sz="1120">
                <a:solidFill>
                  <a:srgbClr val="374151"/>
                </a:solidFill>
                <a:latin typeface="Arial"/>
                <a:ea typeface="Arial"/>
                <a:cs typeface="Arial"/>
                <a:sym typeface="Arial"/>
              </a:rPr>
              <a:t>A strong introduction sets the foundation for your entire report, guiding the reader's expectations and providing context for what follows.</a:t>
            </a:r>
            <a:endParaRPr sz="112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4" descr="preencoded.png"/>
          <p:cNvPicPr preferRelativeResize="0"/>
          <p:nvPr/>
        </p:nvPicPr>
        <p:blipFill rotWithShape="1">
          <a:blip r:embed="rId3">
            <a:alphaModFix/>
          </a:blip>
          <a:srcRect/>
          <a:stretch/>
        </p:blipFill>
        <p:spPr>
          <a:xfrm>
            <a:off x="0" y="0"/>
            <a:ext cx="12192000" cy="7505700"/>
          </a:xfrm>
          <a:prstGeom prst="rect">
            <a:avLst/>
          </a:prstGeom>
          <a:noFill/>
          <a:ln>
            <a:noFill/>
          </a:ln>
        </p:spPr>
      </p:pic>
      <p:pic>
        <p:nvPicPr>
          <p:cNvPr id="116" name="Google Shape;116;p4" descr="preencoded.png"/>
          <p:cNvPicPr preferRelativeResize="0"/>
          <p:nvPr/>
        </p:nvPicPr>
        <p:blipFill rotWithShape="1">
          <a:blip r:embed="rId4">
            <a:alphaModFix/>
          </a:blip>
          <a:srcRect/>
          <a:stretch/>
        </p:blipFill>
        <p:spPr>
          <a:xfrm>
            <a:off x="5334000" y="990600"/>
            <a:ext cx="1524000" cy="38100"/>
          </a:xfrm>
          <a:prstGeom prst="rect">
            <a:avLst/>
          </a:prstGeom>
          <a:noFill/>
          <a:ln>
            <a:noFill/>
          </a:ln>
        </p:spPr>
      </p:pic>
      <p:pic>
        <p:nvPicPr>
          <p:cNvPr id="117" name="Google Shape;117;p4" descr="preencoded.png"/>
          <p:cNvPicPr preferRelativeResize="0"/>
          <p:nvPr/>
        </p:nvPicPr>
        <p:blipFill rotWithShape="1">
          <a:blip r:embed="rId5">
            <a:alphaModFix/>
          </a:blip>
          <a:srcRect/>
          <a:stretch/>
        </p:blipFill>
        <p:spPr>
          <a:xfrm>
            <a:off x="857250" y="1257300"/>
            <a:ext cx="10477500" cy="5867400"/>
          </a:xfrm>
          <a:prstGeom prst="rect">
            <a:avLst/>
          </a:prstGeom>
          <a:noFill/>
          <a:ln>
            <a:noFill/>
          </a:ln>
        </p:spPr>
      </p:pic>
      <p:pic>
        <p:nvPicPr>
          <p:cNvPr id="118" name="Google Shape;118;p4" descr="preencoded.png"/>
          <p:cNvPicPr preferRelativeResize="0"/>
          <p:nvPr/>
        </p:nvPicPr>
        <p:blipFill rotWithShape="1">
          <a:blip r:embed="rId6">
            <a:alphaModFix/>
          </a:blip>
          <a:srcRect/>
          <a:stretch/>
        </p:blipFill>
        <p:spPr>
          <a:xfrm>
            <a:off x="1085850" y="3505200"/>
            <a:ext cx="4857750" cy="952500"/>
          </a:xfrm>
          <a:prstGeom prst="rect">
            <a:avLst/>
          </a:prstGeom>
          <a:noFill/>
          <a:ln>
            <a:noFill/>
          </a:ln>
        </p:spPr>
      </p:pic>
      <p:pic>
        <p:nvPicPr>
          <p:cNvPr id="119" name="Google Shape;119;p4" descr="preencoded.png"/>
          <p:cNvPicPr preferRelativeResize="0"/>
          <p:nvPr/>
        </p:nvPicPr>
        <p:blipFill rotWithShape="1">
          <a:blip r:embed="rId7">
            <a:alphaModFix/>
          </a:blip>
          <a:srcRect/>
          <a:stretch/>
        </p:blipFill>
        <p:spPr>
          <a:xfrm>
            <a:off x="1200150" y="3743325"/>
            <a:ext cx="476250" cy="476250"/>
          </a:xfrm>
          <a:prstGeom prst="rect">
            <a:avLst/>
          </a:prstGeom>
          <a:noFill/>
          <a:ln>
            <a:noFill/>
          </a:ln>
        </p:spPr>
      </p:pic>
      <p:pic>
        <p:nvPicPr>
          <p:cNvPr id="120" name="Google Shape;120;p4" descr="preencoded.png"/>
          <p:cNvPicPr preferRelativeResize="0"/>
          <p:nvPr/>
        </p:nvPicPr>
        <p:blipFill rotWithShape="1">
          <a:blip r:embed="rId8">
            <a:alphaModFix/>
          </a:blip>
          <a:srcRect/>
          <a:stretch/>
        </p:blipFill>
        <p:spPr>
          <a:xfrm>
            <a:off x="1343025" y="3848100"/>
            <a:ext cx="190500" cy="266700"/>
          </a:xfrm>
          <a:prstGeom prst="rect">
            <a:avLst/>
          </a:prstGeom>
          <a:noFill/>
          <a:ln>
            <a:noFill/>
          </a:ln>
        </p:spPr>
      </p:pic>
      <p:pic>
        <p:nvPicPr>
          <p:cNvPr id="121" name="Google Shape;121;p4" descr="preencoded.png"/>
          <p:cNvPicPr preferRelativeResize="0"/>
          <p:nvPr/>
        </p:nvPicPr>
        <p:blipFill rotWithShape="1">
          <a:blip r:embed="rId6">
            <a:alphaModFix/>
          </a:blip>
          <a:srcRect/>
          <a:stretch/>
        </p:blipFill>
        <p:spPr>
          <a:xfrm>
            <a:off x="1085850" y="4572000"/>
            <a:ext cx="4857750" cy="952500"/>
          </a:xfrm>
          <a:prstGeom prst="rect">
            <a:avLst/>
          </a:prstGeom>
          <a:noFill/>
          <a:ln>
            <a:noFill/>
          </a:ln>
        </p:spPr>
      </p:pic>
      <p:pic>
        <p:nvPicPr>
          <p:cNvPr id="122" name="Google Shape;122;p4" descr="preencoded.png"/>
          <p:cNvPicPr preferRelativeResize="0"/>
          <p:nvPr/>
        </p:nvPicPr>
        <p:blipFill rotWithShape="1">
          <a:blip r:embed="rId9">
            <a:alphaModFix/>
          </a:blip>
          <a:srcRect/>
          <a:stretch/>
        </p:blipFill>
        <p:spPr>
          <a:xfrm>
            <a:off x="1200150" y="4810125"/>
            <a:ext cx="476250" cy="476250"/>
          </a:xfrm>
          <a:prstGeom prst="rect">
            <a:avLst/>
          </a:prstGeom>
          <a:noFill/>
          <a:ln>
            <a:noFill/>
          </a:ln>
        </p:spPr>
      </p:pic>
      <p:pic>
        <p:nvPicPr>
          <p:cNvPr id="123" name="Google Shape;123;p4" descr="preencoded.png"/>
          <p:cNvPicPr preferRelativeResize="0"/>
          <p:nvPr/>
        </p:nvPicPr>
        <p:blipFill rotWithShape="1">
          <a:blip r:embed="rId10">
            <a:alphaModFix/>
          </a:blip>
          <a:srcRect/>
          <a:stretch/>
        </p:blipFill>
        <p:spPr>
          <a:xfrm>
            <a:off x="1366838" y="4914900"/>
            <a:ext cx="142875" cy="266700"/>
          </a:xfrm>
          <a:prstGeom prst="rect">
            <a:avLst/>
          </a:prstGeom>
          <a:noFill/>
          <a:ln>
            <a:noFill/>
          </a:ln>
        </p:spPr>
      </p:pic>
      <p:pic>
        <p:nvPicPr>
          <p:cNvPr id="124" name="Google Shape;124;p4" descr="preencoded.png"/>
          <p:cNvPicPr preferRelativeResize="0"/>
          <p:nvPr/>
        </p:nvPicPr>
        <p:blipFill rotWithShape="1">
          <a:blip r:embed="rId11">
            <a:alphaModFix/>
          </a:blip>
          <a:srcRect/>
          <a:stretch/>
        </p:blipFill>
        <p:spPr>
          <a:xfrm>
            <a:off x="1085850" y="5638800"/>
            <a:ext cx="4857750" cy="952500"/>
          </a:xfrm>
          <a:prstGeom prst="rect">
            <a:avLst/>
          </a:prstGeom>
          <a:noFill/>
          <a:ln>
            <a:noFill/>
          </a:ln>
        </p:spPr>
      </p:pic>
      <p:pic>
        <p:nvPicPr>
          <p:cNvPr id="125" name="Google Shape;125;p4" descr="preencoded.png"/>
          <p:cNvPicPr preferRelativeResize="0"/>
          <p:nvPr/>
        </p:nvPicPr>
        <p:blipFill rotWithShape="1">
          <a:blip r:embed="rId12">
            <a:alphaModFix/>
          </a:blip>
          <a:srcRect/>
          <a:stretch/>
        </p:blipFill>
        <p:spPr>
          <a:xfrm>
            <a:off x="1200150" y="5876925"/>
            <a:ext cx="476250" cy="476250"/>
          </a:xfrm>
          <a:prstGeom prst="rect">
            <a:avLst/>
          </a:prstGeom>
          <a:noFill/>
          <a:ln>
            <a:noFill/>
          </a:ln>
        </p:spPr>
      </p:pic>
      <p:pic>
        <p:nvPicPr>
          <p:cNvPr id="126" name="Google Shape;126;p4" descr="preencoded.png"/>
          <p:cNvPicPr preferRelativeResize="0"/>
          <p:nvPr/>
        </p:nvPicPr>
        <p:blipFill rotWithShape="1">
          <a:blip r:embed="rId13">
            <a:alphaModFix/>
          </a:blip>
          <a:srcRect/>
          <a:stretch/>
        </p:blipFill>
        <p:spPr>
          <a:xfrm>
            <a:off x="1366838" y="5981700"/>
            <a:ext cx="142875" cy="266700"/>
          </a:xfrm>
          <a:prstGeom prst="rect">
            <a:avLst/>
          </a:prstGeom>
          <a:noFill/>
          <a:ln>
            <a:noFill/>
          </a:ln>
        </p:spPr>
      </p:pic>
      <p:pic>
        <p:nvPicPr>
          <p:cNvPr id="127" name="Google Shape;127;p4" descr="preencoded.png"/>
          <p:cNvPicPr preferRelativeResize="0"/>
          <p:nvPr/>
        </p:nvPicPr>
        <p:blipFill rotWithShape="1">
          <a:blip r:embed="rId14">
            <a:alphaModFix/>
          </a:blip>
          <a:srcRect/>
          <a:stretch/>
        </p:blipFill>
        <p:spPr>
          <a:xfrm>
            <a:off x="6248400" y="2857500"/>
            <a:ext cx="4857750" cy="2362200"/>
          </a:xfrm>
          <a:prstGeom prst="rect">
            <a:avLst/>
          </a:prstGeom>
          <a:noFill/>
          <a:ln>
            <a:noFill/>
          </a:ln>
        </p:spPr>
      </p:pic>
      <p:sp>
        <p:nvSpPr>
          <p:cNvPr id="128" name="Google Shape;128;p4"/>
          <p:cNvSpPr/>
          <p:nvPr/>
        </p:nvSpPr>
        <p:spPr>
          <a:xfrm>
            <a:off x="-190500" y="381000"/>
            <a:ext cx="12573000" cy="4572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FFFFFF"/>
              </a:buClr>
              <a:buSzPts val="3158"/>
              <a:buFont typeface="Arial"/>
              <a:buNone/>
            </a:pPr>
            <a:r>
              <a:rPr lang="en-US" sz="3158" b="1">
                <a:solidFill>
                  <a:srgbClr val="FFFFFF"/>
                </a:solidFill>
                <a:latin typeface="Arial"/>
                <a:ea typeface="Arial"/>
                <a:cs typeface="Arial"/>
                <a:sym typeface="Arial"/>
              </a:rPr>
              <a:t>Report Structure: Body Paragraphs</a:t>
            </a:r>
            <a:endParaRPr sz="3158">
              <a:solidFill>
                <a:schemeClr val="dk1"/>
              </a:solidFill>
              <a:latin typeface="Calibri"/>
              <a:ea typeface="Calibri"/>
              <a:cs typeface="Calibri"/>
              <a:sym typeface="Calibri"/>
            </a:endParaRPr>
          </a:p>
        </p:txBody>
      </p:sp>
      <p:sp>
        <p:nvSpPr>
          <p:cNvPr id="129" name="Google Shape;129;p4"/>
          <p:cNvSpPr/>
          <p:nvPr/>
        </p:nvSpPr>
        <p:spPr>
          <a:xfrm>
            <a:off x="1085850" y="1485900"/>
            <a:ext cx="10020300" cy="8001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374151"/>
              </a:buClr>
              <a:buSzPts val="1380"/>
              <a:buFont typeface="Arial"/>
              <a:buNone/>
            </a:pPr>
            <a:r>
              <a:rPr lang="en-US" sz="1380">
                <a:solidFill>
                  <a:srgbClr val="374151"/>
                </a:solidFill>
                <a:latin typeface="Arial"/>
                <a:ea typeface="Arial"/>
                <a:cs typeface="Arial"/>
                <a:sym typeface="Arial"/>
              </a:rPr>
              <a:t>The body of your report presents detailed findings and analysis. It should be logically divided into distinct sections with clear headings to make the report scannable and guide the reader through your arguments.</a:t>
            </a:r>
            <a:endParaRPr sz="1380">
              <a:solidFill>
                <a:schemeClr val="dk1"/>
              </a:solidFill>
              <a:latin typeface="Calibri"/>
              <a:ea typeface="Calibri"/>
              <a:cs typeface="Calibri"/>
              <a:sym typeface="Calibri"/>
            </a:endParaRPr>
          </a:p>
        </p:txBody>
      </p:sp>
      <p:sp>
        <p:nvSpPr>
          <p:cNvPr id="130" name="Google Shape;130;p4"/>
          <p:cNvSpPr/>
          <p:nvPr/>
        </p:nvSpPr>
        <p:spPr>
          <a:xfrm>
            <a:off x="1085850" y="2438400"/>
            <a:ext cx="5343525"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The PEE Method</a:t>
            </a:r>
            <a:endParaRPr sz="1645">
              <a:solidFill>
                <a:schemeClr val="dk1"/>
              </a:solidFill>
              <a:latin typeface="Calibri"/>
              <a:ea typeface="Calibri"/>
              <a:cs typeface="Calibri"/>
              <a:sym typeface="Calibri"/>
            </a:endParaRPr>
          </a:p>
        </p:txBody>
      </p:sp>
      <p:sp>
        <p:nvSpPr>
          <p:cNvPr id="131" name="Google Shape;131;p4"/>
          <p:cNvSpPr/>
          <p:nvPr/>
        </p:nvSpPr>
        <p:spPr>
          <a:xfrm>
            <a:off x="1085850" y="2857500"/>
            <a:ext cx="4857750" cy="5334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374151"/>
              </a:buClr>
              <a:buSzPts val="1260"/>
              <a:buFont typeface="Arial"/>
              <a:buNone/>
            </a:pPr>
            <a:r>
              <a:rPr lang="en-US" sz="1260">
                <a:solidFill>
                  <a:srgbClr val="374151"/>
                </a:solidFill>
                <a:latin typeface="Arial"/>
                <a:ea typeface="Arial"/>
                <a:cs typeface="Arial"/>
                <a:sym typeface="Arial"/>
              </a:rPr>
              <a:t>Each paragraph should follow this structure to develop ideas effectively:</a:t>
            </a:r>
            <a:endParaRPr sz="1260">
              <a:solidFill>
                <a:schemeClr val="dk1"/>
              </a:solidFill>
              <a:latin typeface="Calibri"/>
              <a:ea typeface="Calibri"/>
              <a:cs typeface="Calibri"/>
              <a:sym typeface="Calibri"/>
            </a:endParaRPr>
          </a:p>
        </p:txBody>
      </p:sp>
      <p:sp>
        <p:nvSpPr>
          <p:cNvPr id="132" name="Google Shape;132;p4"/>
          <p:cNvSpPr/>
          <p:nvPr/>
        </p:nvSpPr>
        <p:spPr>
          <a:xfrm>
            <a:off x="1790700" y="3619500"/>
            <a:ext cx="4442460"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Point</a:t>
            </a:r>
            <a:endParaRPr sz="1260">
              <a:solidFill>
                <a:schemeClr val="dk1"/>
              </a:solidFill>
              <a:latin typeface="Calibri"/>
              <a:ea typeface="Calibri"/>
              <a:cs typeface="Calibri"/>
              <a:sym typeface="Calibri"/>
            </a:endParaRPr>
          </a:p>
        </p:txBody>
      </p:sp>
      <p:sp>
        <p:nvSpPr>
          <p:cNvPr id="133" name="Google Shape;133;p4"/>
          <p:cNvSpPr/>
          <p:nvPr/>
        </p:nvSpPr>
        <p:spPr>
          <a:xfrm>
            <a:off x="1790700" y="3886200"/>
            <a:ext cx="403860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Start with a clear topic sentence introducing your main idea</a:t>
            </a:r>
            <a:endParaRPr sz="1120">
              <a:solidFill>
                <a:schemeClr val="dk1"/>
              </a:solidFill>
              <a:latin typeface="Calibri"/>
              <a:ea typeface="Calibri"/>
              <a:cs typeface="Calibri"/>
              <a:sym typeface="Calibri"/>
            </a:endParaRPr>
          </a:p>
        </p:txBody>
      </p:sp>
      <p:sp>
        <p:nvSpPr>
          <p:cNvPr id="134" name="Google Shape;134;p4"/>
          <p:cNvSpPr/>
          <p:nvPr/>
        </p:nvSpPr>
        <p:spPr>
          <a:xfrm>
            <a:off x="1790700" y="4686300"/>
            <a:ext cx="4442460"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Evidence</a:t>
            </a:r>
            <a:endParaRPr sz="1260">
              <a:solidFill>
                <a:schemeClr val="dk1"/>
              </a:solidFill>
              <a:latin typeface="Calibri"/>
              <a:ea typeface="Calibri"/>
              <a:cs typeface="Calibri"/>
              <a:sym typeface="Calibri"/>
            </a:endParaRPr>
          </a:p>
        </p:txBody>
      </p:sp>
      <p:sp>
        <p:nvSpPr>
          <p:cNvPr id="135" name="Google Shape;135;p4"/>
          <p:cNvSpPr/>
          <p:nvPr/>
        </p:nvSpPr>
        <p:spPr>
          <a:xfrm>
            <a:off x="1790700" y="4953000"/>
            <a:ext cx="403860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Support your point with specific facts, data, examples, or observations</a:t>
            </a:r>
            <a:endParaRPr sz="1120">
              <a:solidFill>
                <a:schemeClr val="dk1"/>
              </a:solidFill>
              <a:latin typeface="Calibri"/>
              <a:ea typeface="Calibri"/>
              <a:cs typeface="Calibri"/>
              <a:sym typeface="Calibri"/>
            </a:endParaRPr>
          </a:p>
        </p:txBody>
      </p:sp>
      <p:sp>
        <p:nvSpPr>
          <p:cNvPr id="136" name="Google Shape;136;p4"/>
          <p:cNvSpPr/>
          <p:nvPr/>
        </p:nvSpPr>
        <p:spPr>
          <a:xfrm>
            <a:off x="1790700" y="5753100"/>
            <a:ext cx="4442460"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Explanation</a:t>
            </a:r>
            <a:endParaRPr sz="1260">
              <a:solidFill>
                <a:schemeClr val="dk1"/>
              </a:solidFill>
              <a:latin typeface="Calibri"/>
              <a:ea typeface="Calibri"/>
              <a:cs typeface="Calibri"/>
              <a:sym typeface="Calibri"/>
            </a:endParaRPr>
          </a:p>
        </p:txBody>
      </p:sp>
      <p:sp>
        <p:nvSpPr>
          <p:cNvPr id="137" name="Google Shape;137;p4"/>
          <p:cNvSpPr/>
          <p:nvPr/>
        </p:nvSpPr>
        <p:spPr>
          <a:xfrm>
            <a:off x="1790700" y="6019800"/>
            <a:ext cx="403860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Elaborate on how your evidence supports your point and link it to the report's purpose</a:t>
            </a:r>
            <a:endParaRPr sz="1120">
              <a:solidFill>
                <a:schemeClr val="dk1"/>
              </a:solidFill>
              <a:latin typeface="Calibri"/>
              <a:ea typeface="Calibri"/>
              <a:cs typeface="Calibri"/>
              <a:sym typeface="Calibri"/>
            </a:endParaRPr>
          </a:p>
        </p:txBody>
      </p:sp>
      <p:sp>
        <p:nvSpPr>
          <p:cNvPr id="138" name="Google Shape;138;p4"/>
          <p:cNvSpPr/>
          <p:nvPr/>
        </p:nvSpPr>
        <p:spPr>
          <a:xfrm>
            <a:off x="6248400" y="2438400"/>
            <a:ext cx="5343525"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Example: Field Trip Report</a:t>
            </a:r>
            <a:endParaRPr sz="1645">
              <a:solidFill>
                <a:schemeClr val="dk1"/>
              </a:solidFill>
              <a:latin typeface="Calibri"/>
              <a:ea typeface="Calibri"/>
              <a:cs typeface="Calibri"/>
              <a:sym typeface="Calibri"/>
            </a:endParaRPr>
          </a:p>
        </p:txBody>
      </p:sp>
      <p:sp>
        <p:nvSpPr>
          <p:cNvPr id="139" name="Google Shape;139;p4"/>
          <p:cNvSpPr/>
          <p:nvPr/>
        </p:nvSpPr>
        <p:spPr>
          <a:xfrm>
            <a:off x="6400800" y="3009900"/>
            <a:ext cx="5008245"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F766E"/>
              </a:buClr>
              <a:buSzPts val="1120"/>
              <a:buFont typeface="Arial"/>
              <a:buNone/>
            </a:pPr>
            <a:r>
              <a:rPr lang="en-US" sz="1120" b="1">
                <a:solidFill>
                  <a:srgbClr val="0F766E"/>
                </a:solidFill>
                <a:latin typeface="Arial"/>
                <a:ea typeface="Arial"/>
                <a:cs typeface="Arial"/>
                <a:sym typeface="Arial"/>
              </a:rPr>
              <a:t>Safety Measures During the Field Trip</a:t>
            </a:r>
            <a:endParaRPr sz="1120">
              <a:solidFill>
                <a:schemeClr val="dk1"/>
              </a:solidFill>
              <a:latin typeface="Calibri"/>
              <a:ea typeface="Calibri"/>
              <a:cs typeface="Calibri"/>
              <a:sym typeface="Calibri"/>
            </a:endParaRPr>
          </a:p>
        </p:txBody>
      </p:sp>
      <p:sp>
        <p:nvSpPr>
          <p:cNvPr id="140" name="Google Shape;140;p4"/>
          <p:cNvSpPr/>
          <p:nvPr/>
        </p:nvSpPr>
        <p:spPr>
          <a:xfrm>
            <a:off x="6400800" y="3314700"/>
            <a:ext cx="4552950" cy="4572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6B21A8"/>
              </a:buClr>
              <a:buSzPts val="1120"/>
              <a:buFont typeface="Arial"/>
              <a:buNone/>
            </a:pPr>
            <a:r>
              <a:rPr lang="en-US" sz="1120" b="1">
                <a:solidFill>
                  <a:srgbClr val="6B21A8"/>
                </a:solidFill>
                <a:latin typeface="Arial"/>
                <a:ea typeface="Arial"/>
                <a:cs typeface="Arial"/>
                <a:sym typeface="Arial"/>
              </a:rPr>
              <a:t>Point:</a:t>
            </a:r>
            <a:r>
              <a:rPr lang="en-US" sz="1120">
                <a:solidFill>
                  <a:srgbClr val="374151"/>
                </a:solidFill>
                <a:latin typeface="Arial"/>
                <a:ea typeface="Arial"/>
                <a:cs typeface="Arial"/>
                <a:sym typeface="Arial"/>
              </a:rPr>
              <a:t>During the recent field trip to the local museum, safety protocols were rigorously implemented...</a:t>
            </a:r>
            <a:endParaRPr sz="1120">
              <a:solidFill>
                <a:schemeClr val="dk1"/>
              </a:solidFill>
              <a:latin typeface="Calibri"/>
              <a:ea typeface="Calibri"/>
              <a:cs typeface="Calibri"/>
              <a:sym typeface="Calibri"/>
            </a:endParaRPr>
          </a:p>
        </p:txBody>
      </p:sp>
      <p:sp>
        <p:nvSpPr>
          <p:cNvPr id="141" name="Google Shape;141;p4"/>
          <p:cNvSpPr/>
          <p:nvPr/>
        </p:nvSpPr>
        <p:spPr>
          <a:xfrm>
            <a:off x="6400800" y="3848100"/>
            <a:ext cx="4552950" cy="4572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6B21A8"/>
              </a:buClr>
              <a:buSzPts val="1120"/>
              <a:buFont typeface="Arial"/>
              <a:buNone/>
            </a:pPr>
            <a:r>
              <a:rPr lang="en-US" sz="1120" b="1">
                <a:solidFill>
                  <a:srgbClr val="6B21A8"/>
                </a:solidFill>
                <a:latin typeface="Arial"/>
                <a:ea typeface="Arial"/>
                <a:cs typeface="Arial"/>
                <a:sym typeface="Arial"/>
              </a:rPr>
              <a:t>Evidence:</a:t>
            </a:r>
            <a:r>
              <a:rPr lang="en-US" sz="1120">
                <a:solidFill>
                  <a:srgbClr val="374151"/>
                </a:solidFill>
                <a:latin typeface="Arial"/>
                <a:ea typeface="Arial"/>
                <a:cs typeface="Arial"/>
                <a:sym typeface="Arial"/>
              </a:rPr>
              <a:t>...a pre-trip briefing was conducted, outlining emergency procedures and designated meeting points...</a:t>
            </a:r>
            <a:endParaRPr sz="1120">
              <a:solidFill>
                <a:schemeClr val="dk1"/>
              </a:solidFill>
              <a:latin typeface="Calibri"/>
              <a:ea typeface="Calibri"/>
              <a:cs typeface="Calibri"/>
              <a:sym typeface="Calibri"/>
            </a:endParaRPr>
          </a:p>
        </p:txBody>
      </p:sp>
      <p:sp>
        <p:nvSpPr>
          <p:cNvPr id="142" name="Google Shape;142;p4"/>
          <p:cNvSpPr/>
          <p:nvPr/>
        </p:nvSpPr>
        <p:spPr>
          <a:xfrm>
            <a:off x="6400800" y="4381500"/>
            <a:ext cx="4552950" cy="6858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6B21A8"/>
              </a:buClr>
              <a:buSzPts val="1120"/>
              <a:buFont typeface="Arial"/>
              <a:buNone/>
            </a:pPr>
            <a:r>
              <a:rPr lang="en-US" sz="1120" b="1">
                <a:solidFill>
                  <a:srgbClr val="6B21A8"/>
                </a:solidFill>
                <a:latin typeface="Arial"/>
                <a:ea typeface="Arial"/>
                <a:cs typeface="Arial"/>
                <a:sym typeface="Arial"/>
              </a:rPr>
              <a:t>Explanation:</a:t>
            </a:r>
            <a:r>
              <a:rPr lang="en-US" sz="1120">
                <a:solidFill>
                  <a:srgbClr val="374151"/>
                </a:solidFill>
                <a:latin typeface="Arial"/>
                <a:ea typeface="Arial"/>
                <a:cs typeface="Arial"/>
                <a:sym typeface="Arial"/>
              </a:rPr>
              <a:t>...This proactive approach ensured that students were well-informed and prepared for any unforeseen circumstances...</a:t>
            </a:r>
            <a:endParaRPr sz="1120">
              <a:solidFill>
                <a:schemeClr val="dk1"/>
              </a:solidFill>
              <a:latin typeface="Calibri"/>
              <a:ea typeface="Calibri"/>
              <a:cs typeface="Calibri"/>
              <a:sym typeface="Calibri"/>
            </a:endParaRPr>
          </a:p>
        </p:txBody>
      </p:sp>
      <p:sp>
        <p:nvSpPr>
          <p:cNvPr id="143" name="Google Shape;143;p4"/>
          <p:cNvSpPr/>
          <p:nvPr/>
        </p:nvSpPr>
        <p:spPr>
          <a:xfrm>
            <a:off x="6248400" y="5372100"/>
            <a:ext cx="5343525"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Tips for Effective Paragraphs:</a:t>
            </a:r>
            <a:endParaRPr sz="1260">
              <a:solidFill>
                <a:schemeClr val="dk1"/>
              </a:solidFill>
              <a:latin typeface="Calibri"/>
              <a:ea typeface="Calibri"/>
              <a:cs typeface="Calibri"/>
              <a:sym typeface="Calibri"/>
            </a:endParaRPr>
          </a:p>
        </p:txBody>
      </p:sp>
      <p:sp>
        <p:nvSpPr>
          <p:cNvPr id="144" name="Google Shape;144;p4"/>
          <p:cNvSpPr/>
          <p:nvPr/>
        </p:nvSpPr>
        <p:spPr>
          <a:xfrm>
            <a:off x="6248400" y="5715000"/>
            <a:ext cx="534352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Use clear, descriptive headings to organize content</a:t>
            </a:r>
            <a:endParaRPr sz="1120">
              <a:solidFill>
                <a:schemeClr val="dk1"/>
              </a:solidFill>
              <a:latin typeface="Calibri"/>
              <a:ea typeface="Calibri"/>
              <a:cs typeface="Calibri"/>
              <a:sym typeface="Calibri"/>
            </a:endParaRPr>
          </a:p>
        </p:txBody>
      </p:sp>
      <p:sp>
        <p:nvSpPr>
          <p:cNvPr id="145" name="Google Shape;145;p4"/>
          <p:cNvSpPr/>
          <p:nvPr/>
        </p:nvSpPr>
        <p:spPr>
          <a:xfrm>
            <a:off x="6248400" y="5981700"/>
            <a:ext cx="534352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Ensure each paragraph focuses on one main point</a:t>
            </a:r>
            <a:endParaRPr sz="1120">
              <a:solidFill>
                <a:schemeClr val="dk1"/>
              </a:solidFill>
              <a:latin typeface="Calibri"/>
              <a:ea typeface="Calibri"/>
              <a:cs typeface="Calibri"/>
              <a:sym typeface="Calibri"/>
            </a:endParaRPr>
          </a:p>
        </p:txBody>
      </p:sp>
      <p:sp>
        <p:nvSpPr>
          <p:cNvPr id="146" name="Google Shape;146;p4"/>
          <p:cNvSpPr/>
          <p:nvPr/>
        </p:nvSpPr>
        <p:spPr>
          <a:xfrm>
            <a:off x="6248400" y="6248400"/>
            <a:ext cx="534352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Provide specific, concrete evidence to support your points</a:t>
            </a:r>
            <a:endParaRPr sz="1120">
              <a:solidFill>
                <a:schemeClr val="dk1"/>
              </a:solidFill>
              <a:latin typeface="Calibri"/>
              <a:ea typeface="Calibri"/>
              <a:cs typeface="Calibri"/>
              <a:sym typeface="Calibri"/>
            </a:endParaRPr>
          </a:p>
        </p:txBody>
      </p:sp>
      <p:sp>
        <p:nvSpPr>
          <p:cNvPr id="147" name="Google Shape;147;p4"/>
          <p:cNvSpPr/>
          <p:nvPr/>
        </p:nvSpPr>
        <p:spPr>
          <a:xfrm>
            <a:off x="6248400" y="6515100"/>
            <a:ext cx="534352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Connect your evidence back to the report's overall purpose</a:t>
            </a:r>
            <a:endParaRPr sz="112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5" descr="preencoded.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4" name="Google Shape;154;p5" descr="preencoded.png"/>
          <p:cNvPicPr preferRelativeResize="0"/>
          <p:nvPr/>
        </p:nvPicPr>
        <p:blipFill rotWithShape="1">
          <a:blip r:embed="rId4">
            <a:alphaModFix/>
          </a:blip>
          <a:srcRect/>
          <a:stretch/>
        </p:blipFill>
        <p:spPr>
          <a:xfrm>
            <a:off x="5486400" y="1162050"/>
            <a:ext cx="1219200" cy="38100"/>
          </a:xfrm>
          <a:prstGeom prst="rect">
            <a:avLst/>
          </a:prstGeom>
          <a:noFill/>
          <a:ln>
            <a:noFill/>
          </a:ln>
        </p:spPr>
      </p:pic>
      <p:pic>
        <p:nvPicPr>
          <p:cNvPr id="155" name="Google Shape;155;p5" descr="preencoded.png"/>
          <p:cNvPicPr preferRelativeResize="0"/>
          <p:nvPr/>
        </p:nvPicPr>
        <p:blipFill rotWithShape="1">
          <a:blip r:embed="rId5">
            <a:alphaModFix/>
          </a:blip>
          <a:srcRect/>
          <a:stretch/>
        </p:blipFill>
        <p:spPr>
          <a:xfrm>
            <a:off x="857250" y="1428750"/>
            <a:ext cx="10477500" cy="4800600"/>
          </a:xfrm>
          <a:prstGeom prst="rect">
            <a:avLst/>
          </a:prstGeom>
          <a:noFill/>
          <a:ln>
            <a:noFill/>
          </a:ln>
        </p:spPr>
      </p:pic>
      <p:pic>
        <p:nvPicPr>
          <p:cNvPr id="156" name="Google Shape;156;p5" descr="preencoded.png"/>
          <p:cNvPicPr preferRelativeResize="0"/>
          <p:nvPr/>
        </p:nvPicPr>
        <p:blipFill rotWithShape="1">
          <a:blip r:embed="rId6">
            <a:alphaModFix/>
          </a:blip>
          <a:srcRect/>
          <a:stretch/>
        </p:blipFill>
        <p:spPr>
          <a:xfrm>
            <a:off x="1085850" y="1657350"/>
            <a:ext cx="381000" cy="381000"/>
          </a:xfrm>
          <a:prstGeom prst="rect">
            <a:avLst/>
          </a:prstGeom>
          <a:noFill/>
          <a:ln>
            <a:noFill/>
          </a:ln>
        </p:spPr>
      </p:pic>
      <p:pic>
        <p:nvPicPr>
          <p:cNvPr id="157" name="Google Shape;157;p5" descr="preencoded.png"/>
          <p:cNvPicPr preferRelativeResize="0"/>
          <p:nvPr/>
        </p:nvPicPr>
        <p:blipFill rotWithShape="1">
          <a:blip r:embed="rId7">
            <a:alphaModFix/>
          </a:blip>
          <a:srcRect/>
          <a:stretch/>
        </p:blipFill>
        <p:spPr>
          <a:xfrm>
            <a:off x="1190625" y="1771650"/>
            <a:ext cx="171450" cy="152400"/>
          </a:xfrm>
          <a:prstGeom prst="rect">
            <a:avLst/>
          </a:prstGeom>
          <a:noFill/>
          <a:ln>
            <a:noFill/>
          </a:ln>
        </p:spPr>
      </p:pic>
      <p:pic>
        <p:nvPicPr>
          <p:cNvPr id="158" name="Google Shape;158;p5" descr="preencoded.png"/>
          <p:cNvPicPr preferRelativeResize="0"/>
          <p:nvPr/>
        </p:nvPicPr>
        <p:blipFill rotWithShape="1">
          <a:blip r:embed="rId8">
            <a:alphaModFix/>
          </a:blip>
          <a:srcRect/>
          <a:stretch/>
        </p:blipFill>
        <p:spPr>
          <a:xfrm>
            <a:off x="1085850" y="2190750"/>
            <a:ext cx="4476750" cy="3657600"/>
          </a:xfrm>
          <a:prstGeom prst="rect">
            <a:avLst/>
          </a:prstGeom>
          <a:noFill/>
          <a:ln>
            <a:noFill/>
          </a:ln>
        </p:spPr>
      </p:pic>
      <p:pic>
        <p:nvPicPr>
          <p:cNvPr id="159" name="Google Shape;159;p5" descr="preencoded.png"/>
          <p:cNvPicPr preferRelativeResize="0"/>
          <p:nvPr/>
        </p:nvPicPr>
        <p:blipFill rotWithShape="1">
          <a:blip r:embed="rId9">
            <a:alphaModFix/>
          </a:blip>
          <a:srcRect/>
          <a:stretch/>
        </p:blipFill>
        <p:spPr>
          <a:xfrm>
            <a:off x="1238250" y="4514850"/>
            <a:ext cx="4171950" cy="1181100"/>
          </a:xfrm>
          <a:prstGeom prst="rect">
            <a:avLst/>
          </a:prstGeom>
          <a:noFill/>
          <a:ln>
            <a:noFill/>
          </a:ln>
        </p:spPr>
      </p:pic>
      <p:pic>
        <p:nvPicPr>
          <p:cNvPr id="160" name="Google Shape;160;p5" descr="preencoded.png"/>
          <p:cNvPicPr preferRelativeResize="0"/>
          <p:nvPr/>
        </p:nvPicPr>
        <p:blipFill rotWithShape="1">
          <a:blip r:embed="rId10">
            <a:alphaModFix/>
          </a:blip>
          <a:srcRect/>
          <a:stretch/>
        </p:blipFill>
        <p:spPr>
          <a:xfrm>
            <a:off x="1352550" y="4667250"/>
            <a:ext cx="114300" cy="152400"/>
          </a:xfrm>
          <a:prstGeom prst="rect">
            <a:avLst/>
          </a:prstGeom>
          <a:noFill/>
          <a:ln>
            <a:noFill/>
          </a:ln>
        </p:spPr>
      </p:pic>
      <p:pic>
        <p:nvPicPr>
          <p:cNvPr id="161" name="Google Shape;161;p5" descr="preencoded.png"/>
          <p:cNvPicPr preferRelativeResize="0"/>
          <p:nvPr/>
        </p:nvPicPr>
        <p:blipFill rotWithShape="1">
          <a:blip r:embed="rId11">
            <a:alphaModFix/>
          </a:blip>
          <a:srcRect/>
          <a:stretch/>
        </p:blipFill>
        <p:spPr>
          <a:xfrm>
            <a:off x="5791200" y="3981450"/>
            <a:ext cx="609600" cy="381000"/>
          </a:xfrm>
          <a:prstGeom prst="rect">
            <a:avLst/>
          </a:prstGeom>
          <a:noFill/>
          <a:ln>
            <a:noFill/>
          </a:ln>
        </p:spPr>
      </p:pic>
      <p:pic>
        <p:nvPicPr>
          <p:cNvPr id="162" name="Google Shape;162;p5" descr="preencoded.png"/>
          <p:cNvPicPr preferRelativeResize="0"/>
          <p:nvPr/>
        </p:nvPicPr>
        <p:blipFill rotWithShape="1">
          <a:blip r:embed="rId12">
            <a:alphaModFix/>
          </a:blip>
          <a:srcRect/>
          <a:stretch/>
        </p:blipFill>
        <p:spPr>
          <a:xfrm>
            <a:off x="6629400" y="1657350"/>
            <a:ext cx="381000" cy="381000"/>
          </a:xfrm>
          <a:prstGeom prst="rect">
            <a:avLst/>
          </a:prstGeom>
          <a:noFill/>
          <a:ln>
            <a:noFill/>
          </a:ln>
        </p:spPr>
      </p:pic>
      <p:pic>
        <p:nvPicPr>
          <p:cNvPr id="163" name="Google Shape;163;p5" descr="preencoded.png"/>
          <p:cNvPicPr preferRelativeResize="0"/>
          <p:nvPr/>
        </p:nvPicPr>
        <p:blipFill rotWithShape="1">
          <a:blip r:embed="rId13">
            <a:alphaModFix/>
          </a:blip>
          <a:srcRect/>
          <a:stretch/>
        </p:blipFill>
        <p:spPr>
          <a:xfrm>
            <a:off x="6762750" y="1771650"/>
            <a:ext cx="114300" cy="152400"/>
          </a:xfrm>
          <a:prstGeom prst="rect">
            <a:avLst/>
          </a:prstGeom>
          <a:noFill/>
          <a:ln>
            <a:noFill/>
          </a:ln>
        </p:spPr>
      </p:pic>
      <p:pic>
        <p:nvPicPr>
          <p:cNvPr id="164" name="Google Shape;164;p5" descr="preencoded.png"/>
          <p:cNvPicPr preferRelativeResize="0"/>
          <p:nvPr/>
        </p:nvPicPr>
        <p:blipFill rotWithShape="1">
          <a:blip r:embed="rId14">
            <a:alphaModFix/>
          </a:blip>
          <a:srcRect/>
          <a:stretch/>
        </p:blipFill>
        <p:spPr>
          <a:xfrm>
            <a:off x="6629400" y="2190750"/>
            <a:ext cx="4476750" cy="3810000"/>
          </a:xfrm>
          <a:prstGeom prst="rect">
            <a:avLst/>
          </a:prstGeom>
          <a:noFill/>
          <a:ln>
            <a:noFill/>
          </a:ln>
        </p:spPr>
      </p:pic>
      <p:pic>
        <p:nvPicPr>
          <p:cNvPr id="165" name="Google Shape;165;p5" descr="preencoded.png"/>
          <p:cNvPicPr preferRelativeResize="0"/>
          <p:nvPr/>
        </p:nvPicPr>
        <p:blipFill rotWithShape="1">
          <a:blip r:embed="rId15">
            <a:alphaModFix/>
          </a:blip>
          <a:srcRect/>
          <a:stretch/>
        </p:blipFill>
        <p:spPr>
          <a:xfrm>
            <a:off x="6781800" y="4171950"/>
            <a:ext cx="4171950" cy="609600"/>
          </a:xfrm>
          <a:prstGeom prst="rect">
            <a:avLst/>
          </a:prstGeom>
          <a:noFill/>
          <a:ln>
            <a:noFill/>
          </a:ln>
        </p:spPr>
      </p:pic>
      <p:pic>
        <p:nvPicPr>
          <p:cNvPr id="166" name="Google Shape;166;p5" descr="preencoded.png"/>
          <p:cNvPicPr preferRelativeResize="0"/>
          <p:nvPr/>
        </p:nvPicPr>
        <p:blipFill rotWithShape="1">
          <a:blip r:embed="rId16">
            <a:alphaModFix/>
          </a:blip>
          <a:srcRect/>
          <a:stretch/>
        </p:blipFill>
        <p:spPr>
          <a:xfrm>
            <a:off x="6781800" y="4857750"/>
            <a:ext cx="4171950" cy="381000"/>
          </a:xfrm>
          <a:prstGeom prst="rect">
            <a:avLst/>
          </a:prstGeom>
          <a:noFill/>
          <a:ln>
            <a:noFill/>
          </a:ln>
        </p:spPr>
      </p:pic>
      <p:pic>
        <p:nvPicPr>
          <p:cNvPr id="167" name="Google Shape;167;p5" descr="preencoded.png"/>
          <p:cNvPicPr preferRelativeResize="0"/>
          <p:nvPr/>
        </p:nvPicPr>
        <p:blipFill rotWithShape="1">
          <a:blip r:embed="rId16">
            <a:alphaModFix/>
          </a:blip>
          <a:srcRect/>
          <a:stretch/>
        </p:blipFill>
        <p:spPr>
          <a:xfrm>
            <a:off x="6781800" y="5314950"/>
            <a:ext cx="4171950" cy="381000"/>
          </a:xfrm>
          <a:prstGeom prst="rect">
            <a:avLst/>
          </a:prstGeom>
          <a:noFill/>
          <a:ln>
            <a:noFill/>
          </a:ln>
        </p:spPr>
      </p:pic>
      <p:sp>
        <p:nvSpPr>
          <p:cNvPr id="168" name="Google Shape;168;p5"/>
          <p:cNvSpPr/>
          <p:nvPr/>
        </p:nvSpPr>
        <p:spPr>
          <a:xfrm>
            <a:off x="-190500" y="628650"/>
            <a:ext cx="12573000" cy="381000"/>
          </a:xfrm>
          <a:prstGeom prst="rect">
            <a:avLst/>
          </a:prstGeom>
          <a:noFill/>
          <a:ln>
            <a:noFill/>
          </a:ln>
        </p:spPr>
        <p:txBody>
          <a:bodyPr spcFirstLastPara="1" wrap="square" lIns="0" tIns="0" rIns="0" bIns="0" anchor="t" anchorCtr="0">
            <a:spAutoFit/>
          </a:bodyPr>
          <a:lstStyle/>
          <a:p>
            <a:pPr marL="0" marR="0" lvl="0" indent="0" algn="ctr" rtl="0">
              <a:lnSpc>
                <a:spcPct val="123660"/>
              </a:lnSpc>
              <a:spcBef>
                <a:spcPts val="0"/>
              </a:spcBef>
              <a:spcAft>
                <a:spcPts val="0"/>
              </a:spcAft>
              <a:buClr>
                <a:srgbClr val="FFFFFF"/>
              </a:buClr>
              <a:buSzPts val="2426"/>
              <a:buFont typeface="Arial"/>
              <a:buNone/>
            </a:pPr>
            <a:r>
              <a:rPr lang="en-US" sz="2426" b="1">
                <a:solidFill>
                  <a:srgbClr val="FFFFFF"/>
                </a:solidFill>
                <a:latin typeface="Arial"/>
                <a:ea typeface="Arial"/>
                <a:cs typeface="Arial"/>
                <a:sym typeface="Arial"/>
              </a:rPr>
              <a:t>Report Structure: Conclusion and Recommendations</a:t>
            </a:r>
            <a:endParaRPr sz="2426">
              <a:solidFill>
                <a:schemeClr val="dk1"/>
              </a:solidFill>
              <a:latin typeface="Calibri"/>
              <a:ea typeface="Calibri"/>
              <a:cs typeface="Calibri"/>
              <a:sym typeface="Calibri"/>
            </a:endParaRPr>
          </a:p>
        </p:txBody>
      </p:sp>
      <p:sp>
        <p:nvSpPr>
          <p:cNvPr id="169" name="Google Shape;169;p5"/>
          <p:cNvSpPr/>
          <p:nvPr/>
        </p:nvSpPr>
        <p:spPr>
          <a:xfrm>
            <a:off x="1581150" y="1695450"/>
            <a:ext cx="1538228"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Conclusion</a:t>
            </a:r>
            <a:endParaRPr sz="1645">
              <a:solidFill>
                <a:schemeClr val="dk1"/>
              </a:solidFill>
              <a:latin typeface="Calibri"/>
              <a:ea typeface="Calibri"/>
              <a:cs typeface="Calibri"/>
              <a:sym typeface="Calibri"/>
            </a:endParaRPr>
          </a:p>
        </p:txBody>
      </p:sp>
      <p:sp>
        <p:nvSpPr>
          <p:cNvPr id="170" name="Google Shape;170;p5"/>
          <p:cNvSpPr/>
          <p:nvPr/>
        </p:nvSpPr>
        <p:spPr>
          <a:xfrm>
            <a:off x="1238250" y="2343150"/>
            <a:ext cx="4589145"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7E22CE"/>
              </a:buClr>
              <a:buSzPts val="1380"/>
              <a:buFont typeface="Arial"/>
              <a:buNone/>
            </a:pPr>
            <a:r>
              <a:rPr lang="en-US" sz="1380" b="1">
                <a:solidFill>
                  <a:srgbClr val="7E22CE"/>
                </a:solidFill>
                <a:latin typeface="Arial"/>
                <a:ea typeface="Arial"/>
                <a:cs typeface="Arial"/>
                <a:sym typeface="Arial"/>
              </a:rPr>
              <a:t>Purpose</a:t>
            </a:r>
            <a:endParaRPr sz="1380">
              <a:solidFill>
                <a:schemeClr val="dk1"/>
              </a:solidFill>
              <a:latin typeface="Calibri"/>
              <a:ea typeface="Calibri"/>
              <a:cs typeface="Calibri"/>
              <a:sym typeface="Calibri"/>
            </a:endParaRPr>
          </a:p>
        </p:txBody>
      </p:sp>
      <p:sp>
        <p:nvSpPr>
          <p:cNvPr id="171" name="Google Shape;171;p5"/>
          <p:cNvSpPr/>
          <p:nvPr/>
        </p:nvSpPr>
        <p:spPr>
          <a:xfrm>
            <a:off x="1238250" y="2686050"/>
            <a:ext cx="417195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The conclusion summarizes key findings and main points without introducing new information.</a:t>
            </a:r>
            <a:endParaRPr sz="1120">
              <a:solidFill>
                <a:schemeClr val="dk1"/>
              </a:solidFill>
              <a:latin typeface="Calibri"/>
              <a:ea typeface="Calibri"/>
              <a:cs typeface="Calibri"/>
              <a:sym typeface="Calibri"/>
            </a:endParaRPr>
          </a:p>
        </p:txBody>
      </p:sp>
      <p:sp>
        <p:nvSpPr>
          <p:cNvPr id="172" name="Google Shape;172;p5"/>
          <p:cNvSpPr/>
          <p:nvPr/>
        </p:nvSpPr>
        <p:spPr>
          <a:xfrm>
            <a:off x="1238250" y="3257550"/>
            <a:ext cx="4589145"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7E22CE"/>
              </a:buClr>
              <a:buSzPts val="1380"/>
              <a:buFont typeface="Arial"/>
              <a:buNone/>
            </a:pPr>
            <a:r>
              <a:rPr lang="en-US" sz="1380" b="1">
                <a:solidFill>
                  <a:srgbClr val="7E22CE"/>
                </a:solidFill>
                <a:latin typeface="Arial"/>
                <a:ea typeface="Arial"/>
                <a:cs typeface="Arial"/>
                <a:sym typeface="Arial"/>
              </a:rPr>
              <a:t>Techniques</a:t>
            </a:r>
            <a:endParaRPr sz="1380">
              <a:solidFill>
                <a:schemeClr val="dk1"/>
              </a:solidFill>
              <a:latin typeface="Calibri"/>
              <a:ea typeface="Calibri"/>
              <a:cs typeface="Calibri"/>
              <a:sym typeface="Calibri"/>
            </a:endParaRPr>
          </a:p>
        </p:txBody>
      </p:sp>
      <p:sp>
        <p:nvSpPr>
          <p:cNvPr id="173" name="Google Shape;173;p5"/>
          <p:cNvSpPr/>
          <p:nvPr/>
        </p:nvSpPr>
        <p:spPr>
          <a:xfrm>
            <a:off x="1238250" y="3600450"/>
            <a:ext cx="458914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Reiterate significant insights</a:t>
            </a:r>
            <a:endParaRPr sz="1120">
              <a:solidFill>
                <a:schemeClr val="dk1"/>
              </a:solidFill>
              <a:latin typeface="Calibri"/>
              <a:ea typeface="Calibri"/>
              <a:cs typeface="Calibri"/>
              <a:sym typeface="Calibri"/>
            </a:endParaRPr>
          </a:p>
        </p:txBody>
      </p:sp>
      <p:sp>
        <p:nvSpPr>
          <p:cNvPr id="174" name="Google Shape;174;p5"/>
          <p:cNvSpPr/>
          <p:nvPr/>
        </p:nvSpPr>
        <p:spPr>
          <a:xfrm>
            <a:off x="1238250" y="3867150"/>
            <a:ext cx="458914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Provide a sense of closure</a:t>
            </a:r>
            <a:endParaRPr sz="1120">
              <a:solidFill>
                <a:schemeClr val="dk1"/>
              </a:solidFill>
              <a:latin typeface="Calibri"/>
              <a:ea typeface="Calibri"/>
              <a:cs typeface="Calibri"/>
              <a:sym typeface="Calibri"/>
            </a:endParaRPr>
          </a:p>
        </p:txBody>
      </p:sp>
      <p:sp>
        <p:nvSpPr>
          <p:cNvPr id="175" name="Google Shape;175;p5"/>
          <p:cNvSpPr/>
          <p:nvPr/>
        </p:nvSpPr>
        <p:spPr>
          <a:xfrm>
            <a:off x="1238250" y="4133850"/>
            <a:ext cx="458914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Reinforce the report's core message</a:t>
            </a:r>
            <a:endParaRPr sz="1120">
              <a:solidFill>
                <a:schemeClr val="dk1"/>
              </a:solidFill>
              <a:latin typeface="Calibri"/>
              <a:ea typeface="Calibri"/>
              <a:cs typeface="Calibri"/>
              <a:sym typeface="Calibri"/>
            </a:endParaRPr>
          </a:p>
        </p:txBody>
      </p:sp>
      <p:sp>
        <p:nvSpPr>
          <p:cNvPr id="176" name="Google Shape;176;p5"/>
          <p:cNvSpPr/>
          <p:nvPr/>
        </p:nvSpPr>
        <p:spPr>
          <a:xfrm>
            <a:off x="1543050" y="4629150"/>
            <a:ext cx="1974845"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7E22CE"/>
              </a:buClr>
              <a:buSzPts val="1120"/>
              <a:buFont typeface="Arial"/>
              <a:buNone/>
            </a:pPr>
            <a:r>
              <a:rPr lang="en-US" sz="1120" b="1">
                <a:solidFill>
                  <a:srgbClr val="7E22CE"/>
                </a:solidFill>
                <a:latin typeface="Arial"/>
                <a:ea typeface="Arial"/>
                <a:cs typeface="Arial"/>
                <a:sym typeface="Arial"/>
              </a:rPr>
              <a:t>Effective Conclusion:</a:t>
            </a:r>
            <a:endParaRPr sz="1120">
              <a:solidFill>
                <a:schemeClr val="dk1"/>
              </a:solidFill>
              <a:latin typeface="Calibri"/>
              <a:ea typeface="Calibri"/>
              <a:cs typeface="Calibri"/>
              <a:sym typeface="Calibri"/>
            </a:endParaRPr>
          </a:p>
        </p:txBody>
      </p:sp>
      <p:sp>
        <p:nvSpPr>
          <p:cNvPr id="177" name="Google Shape;177;p5"/>
          <p:cNvSpPr/>
          <p:nvPr/>
        </p:nvSpPr>
        <p:spPr>
          <a:xfrm>
            <a:off x="1352550" y="4895850"/>
            <a:ext cx="3943350" cy="6858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i="1">
                <a:solidFill>
                  <a:srgbClr val="374151"/>
                </a:solidFill>
                <a:latin typeface="Arial"/>
                <a:ea typeface="Arial"/>
                <a:cs typeface="Arial"/>
                <a:sym typeface="Arial"/>
              </a:rPr>
              <a:t>"The project met its primary objectives, demonstrating effective implementation of the new safety protocols."</a:t>
            </a:r>
            <a:endParaRPr sz="1120">
              <a:solidFill>
                <a:schemeClr val="dk1"/>
              </a:solidFill>
              <a:latin typeface="Calibri"/>
              <a:ea typeface="Calibri"/>
              <a:cs typeface="Calibri"/>
              <a:sym typeface="Calibri"/>
            </a:endParaRPr>
          </a:p>
        </p:txBody>
      </p:sp>
      <p:sp>
        <p:nvSpPr>
          <p:cNvPr id="178" name="Google Shape;178;p5"/>
          <p:cNvSpPr/>
          <p:nvPr/>
        </p:nvSpPr>
        <p:spPr>
          <a:xfrm>
            <a:off x="5791200" y="3829050"/>
            <a:ext cx="609600" cy="457200"/>
          </a:xfrm>
          <a:prstGeom prst="rect">
            <a:avLst/>
          </a:prstGeom>
          <a:noFill/>
          <a:ln>
            <a:noFill/>
          </a:ln>
        </p:spPr>
        <p:txBody>
          <a:bodyPr spcFirstLastPara="1" wrap="square" lIns="0" tIns="0" rIns="0" bIns="0" anchor="t" anchorCtr="0">
            <a:spAutoFit/>
          </a:bodyPr>
          <a:lstStyle/>
          <a:p>
            <a:pPr marL="0" marR="0" lvl="0" indent="0" algn="ctr" rtl="0">
              <a:lnSpc>
                <a:spcPct val="160714"/>
              </a:lnSpc>
              <a:spcBef>
                <a:spcPts val="0"/>
              </a:spcBef>
              <a:spcAft>
                <a:spcPts val="0"/>
              </a:spcAft>
              <a:buClr>
                <a:srgbClr val="FFFFFF"/>
              </a:buClr>
              <a:buSzPts val="1120"/>
              <a:buFont typeface="Arial"/>
              <a:buNone/>
            </a:pPr>
            <a:r>
              <a:rPr lang="en-US" sz="1120">
                <a:solidFill>
                  <a:srgbClr val="FFFFFF"/>
                </a:solidFill>
                <a:latin typeface="Arial"/>
                <a:ea typeface="Arial"/>
                <a:cs typeface="Arial"/>
                <a:sym typeface="Arial"/>
              </a:rPr>
              <a:t>Based on</a:t>
            </a:r>
            <a:endParaRPr sz="1120">
              <a:solidFill>
                <a:schemeClr val="dk1"/>
              </a:solidFill>
              <a:latin typeface="Calibri"/>
              <a:ea typeface="Calibri"/>
              <a:cs typeface="Calibri"/>
              <a:sym typeface="Calibri"/>
            </a:endParaRPr>
          </a:p>
        </p:txBody>
      </p:sp>
      <p:sp>
        <p:nvSpPr>
          <p:cNvPr id="179" name="Google Shape;179;p5"/>
          <p:cNvSpPr/>
          <p:nvPr/>
        </p:nvSpPr>
        <p:spPr>
          <a:xfrm>
            <a:off x="7124700" y="1695450"/>
            <a:ext cx="2617247"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Recommendations</a:t>
            </a:r>
            <a:endParaRPr sz="1645">
              <a:solidFill>
                <a:schemeClr val="dk1"/>
              </a:solidFill>
              <a:latin typeface="Calibri"/>
              <a:ea typeface="Calibri"/>
              <a:cs typeface="Calibri"/>
              <a:sym typeface="Calibri"/>
            </a:endParaRPr>
          </a:p>
        </p:txBody>
      </p:sp>
      <p:sp>
        <p:nvSpPr>
          <p:cNvPr id="180" name="Google Shape;180;p5"/>
          <p:cNvSpPr/>
          <p:nvPr/>
        </p:nvSpPr>
        <p:spPr>
          <a:xfrm>
            <a:off x="6781800" y="2343150"/>
            <a:ext cx="4589145"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7E22CE"/>
              </a:buClr>
              <a:buSzPts val="1380"/>
              <a:buFont typeface="Arial"/>
              <a:buNone/>
            </a:pPr>
            <a:r>
              <a:rPr lang="en-US" sz="1380" b="1">
                <a:solidFill>
                  <a:srgbClr val="7E22CE"/>
                </a:solidFill>
                <a:latin typeface="Arial"/>
                <a:ea typeface="Arial"/>
                <a:cs typeface="Arial"/>
                <a:sym typeface="Arial"/>
              </a:rPr>
              <a:t>Characteristics</a:t>
            </a:r>
            <a:endParaRPr sz="1380">
              <a:solidFill>
                <a:schemeClr val="dk1"/>
              </a:solidFill>
              <a:latin typeface="Calibri"/>
              <a:ea typeface="Calibri"/>
              <a:cs typeface="Calibri"/>
              <a:sym typeface="Calibri"/>
            </a:endParaRPr>
          </a:p>
        </p:txBody>
      </p:sp>
      <p:sp>
        <p:nvSpPr>
          <p:cNvPr id="181" name="Google Shape;181;p5"/>
          <p:cNvSpPr/>
          <p:nvPr/>
        </p:nvSpPr>
        <p:spPr>
          <a:xfrm>
            <a:off x="6781800" y="2686050"/>
            <a:ext cx="458914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Actionable and specific</a:t>
            </a:r>
            <a:endParaRPr sz="1120">
              <a:solidFill>
                <a:schemeClr val="dk1"/>
              </a:solidFill>
              <a:latin typeface="Calibri"/>
              <a:ea typeface="Calibri"/>
              <a:cs typeface="Calibri"/>
              <a:sym typeface="Calibri"/>
            </a:endParaRPr>
          </a:p>
        </p:txBody>
      </p:sp>
      <p:sp>
        <p:nvSpPr>
          <p:cNvPr id="182" name="Google Shape;182;p5"/>
          <p:cNvSpPr/>
          <p:nvPr/>
        </p:nvSpPr>
        <p:spPr>
          <a:xfrm>
            <a:off x="6781800" y="2952750"/>
            <a:ext cx="458914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Logically based on conclusions</a:t>
            </a:r>
            <a:endParaRPr sz="1120">
              <a:solidFill>
                <a:schemeClr val="dk1"/>
              </a:solidFill>
              <a:latin typeface="Calibri"/>
              <a:ea typeface="Calibri"/>
              <a:cs typeface="Calibri"/>
              <a:sym typeface="Calibri"/>
            </a:endParaRPr>
          </a:p>
        </p:txBody>
      </p:sp>
      <p:sp>
        <p:nvSpPr>
          <p:cNvPr id="183" name="Google Shape;183;p5"/>
          <p:cNvSpPr/>
          <p:nvPr/>
        </p:nvSpPr>
        <p:spPr>
          <a:xfrm>
            <a:off x="6781800" y="3219450"/>
            <a:ext cx="458914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Feasible and practical</a:t>
            </a:r>
            <a:endParaRPr sz="1120">
              <a:solidFill>
                <a:schemeClr val="dk1"/>
              </a:solidFill>
              <a:latin typeface="Calibri"/>
              <a:ea typeface="Calibri"/>
              <a:cs typeface="Calibri"/>
              <a:sym typeface="Calibri"/>
            </a:endParaRPr>
          </a:p>
        </p:txBody>
      </p:sp>
      <p:sp>
        <p:nvSpPr>
          <p:cNvPr id="184" name="Google Shape;184;p5"/>
          <p:cNvSpPr/>
          <p:nvPr/>
        </p:nvSpPr>
        <p:spPr>
          <a:xfrm>
            <a:off x="6781800" y="3486150"/>
            <a:ext cx="4589145"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374151"/>
              </a:buClr>
              <a:buSzPts val="1120"/>
              <a:buFont typeface="Arial"/>
              <a:buChar char="•"/>
            </a:pPr>
            <a:r>
              <a:rPr lang="en-US" sz="1120">
                <a:solidFill>
                  <a:srgbClr val="374151"/>
                </a:solidFill>
                <a:latin typeface="Arial"/>
                <a:ea typeface="Arial"/>
                <a:cs typeface="Arial"/>
                <a:sym typeface="Arial"/>
              </a:rPr>
              <a:t>Aimed at addressing identified issues</a:t>
            </a:r>
            <a:endParaRPr sz="1120">
              <a:solidFill>
                <a:schemeClr val="dk1"/>
              </a:solidFill>
              <a:latin typeface="Calibri"/>
              <a:ea typeface="Calibri"/>
              <a:cs typeface="Calibri"/>
              <a:sym typeface="Calibri"/>
            </a:endParaRPr>
          </a:p>
        </p:txBody>
      </p:sp>
      <p:sp>
        <p:nvSpPr>
          <p:cNvPr id="185" name="Google Shape;185;p5"/>
          <p:cNvSpPr/>
          <p:nvPr/>
        </p:nvSpPr>
        <p:spPr>
          <a:xfrm>
            <a:off x="6781800" y="3829050"/>
            <a:ext cx="4589145"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7E22CE"/>
              </a:buClr>
              <a:buSzPts val="1380"/>
              <a:buFont typeface="Arial"/>
              <a:buNone/>
            </a:pPr>
            <a:r>
              <a:rPr lang="en-US" sz="1380" b="1">
                <a:solidFill>
                  <a:srgbClr val="7E22CE"/>
                </a:solidFill>
                <a:latin typeface="Arial"/>
                <a:ea typeface="Arial"/>
                <a:cs typeface="Arial"/>
                <a:sym typeface="Arial"/>
              </a:rPr>
              <a:t>Types</a:t>
            </a:r>
            <a:endParaRPr sz="1380">
              <a:solidFill>
                <a:schemeClr val="dk1"/>
              </a:solidFill>
              <a:latin typeface="Calibri"/>
              <a:ea typeface="Calibri"/>
              <a:cs typeface="Calibri"/>
              <a:sym typeface="Calibri"/>
            </a:endParaRPr>
          </a:p>
        </p:txBody>
      </p:sp>
      <p:sp>
        <p:nvSpPr>
          <p:cNvPr id="186" name="Google Shape;186;p5"/>
          <p:cNvSpPr/>
          <p:nvPr/>
        </p:nvSpPr>
        <p:spPr>
          <a:xfrm>
            <a:off x="6896100" y="4248150"/>
            <a:ext cx="3981450" cy="4572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0D9488"/>
              </a:buClr>
              <a:buSzPts val="1120"/>
              <a:buFont typeface="Arial"/>
              <a:buNone/>
            </a:pPr>
            <a:r>
              <a:rPr lang="en-US" sz="1120" b="1">
                <a:solidFill>
                  <a:srgbClr val="0D9488"/>
                </a:solidFill>
                <a:latin typeface="Arial"/>
                <a:ea typeface="Arial"/>
                <a:cs typeface="Arial"/>
                <a:sym typeface="Arial"/>
              </a:rPr>
              <a:t>1.</a:t>
            </a:r>
            <a:r>
              <a:rPr lang="en-US" sz="1120">
                <a:solidFill>
                  <a:srgbClr val="374151"/>
                </a:solidFill>
                <a:latin typeface="Arial"/>
                <a:ea typeface="Arial"/>
                <a:cs typeface="Arial"/>
                <a:sym typeface="Arial"/>
              </a:rPr>
              <a:t>Implement weekly feedback sessions for students</a:t>
            </a:r>
            <a:endParaRPr sz="1120">
              <a:solidFill>
                <a:schemeClr val="dk1"/>
              </a:solidFill>
              <a:latin typeface="Calibri"/>
              <a:ea typeface="Calibri"/>
              <a:cs typeface="Calibri"/>
              <a:sym typeface="Calibri"/>
            </a:endParaRPr>
          </a:p>
        </p:txBody>
      </p:sp>
      <p:sp>
        <p:nvSpPr>
          <p:cNvPr id="187" name="Google Shape;187;p5"/>
          <p:cNvSpPr/>
          <p:nvPr/>
        </p:nvSpPr>
        <p:spPr>
          <a:xfrm>
            <a:off x="6896100" y="4933950"/>
            <a:ext cx="4379595" cy="2286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0D9488"/>
              </a:buClr>
              <a:buSzPts val="1120"/>
              <a:buFont typeface="Arial"/>
              <a:buNone/>
            </a:pPr>
            <a:r>
              <a:rPr lang="en-US" sz="1120" b="1">
                <a:solidFill>
                  <a:srgbClr val="0D9488"/>
                </a:solidFill>
                <a:latin typeface="Arial"/>
                <a:ea typeface="Arial"/>
                <a:cs typeface="Arial"/>
                <a:sym typeface="Arial"/>
              </a:rPr>
              <a:t>2.</a:t>
            </a:r>
            <a:r>
              <a:rPr lang="en-US" sz="1120">
                <a:solidFill>
                  <a:srgbClr val="374151"/>
                </a:solidFill>
                <a:latin typeface="Arial"/>
                <a:ea typeface="Arial"/>
                <a:cs typeface="Arial"/>
                <a:sym typeface="Arial"/>
              </a:rPr>
              <a:t>Organize training workshops for staff</a:t>
            </a:r>
            <a:endParaRPr sz="1120">
              <a:solidFill>
                <a:schemeClr val="dk1"/>
              </a:solidFill>
              <a:latin typeface="Calibri"/>
              <a:ea typeface="Calibri"/>
              <a:cs typeface="Calibri"/>
              <a:sym typeface="Calibri"/>
            </a:endParaRPr>
          </a:p>
        </p:txBody>
      </p:sp>
      <p:sp>
        <p:nvSpPr>
          <p:cNvPr id="188" name="Google Shape;188;p5"/>
          <p:cNvSpPr/>
          <p:nvPr/>
        </p:nvSpPr>
        <p:spPr>
          <a:xfrm>
            <a:off x="6896100" y="5391150"/>
            <a:ext cx="4379595" cy="2286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0D9488"/>
              </a:buClr>
              <a:buSzPts val="1120"/>
              <a:buFont typeface="Arial"/>
              <a:buNone/>
            </a:pPr>
            <a:r>
              <a:rPr lang="en-US" sz="1120" b="1">
                <a:solidFill>
                  <a:srgbClr val="0D9488"/>
                </a:solidFill>
                <a:latin typeface="Arial"/>
                <a:ea typeface="Arial"/>
                <a:cs typeface="Arial"/>
                <a:sym typeface="Arial"/>
              </a:rPr>
              <a:t>3.</a:t>
            </a:r>
            <a:r>
              <a:rPr lang="en-US" sz="1120">
                <a:solidFill>
                  <a:srgbClr val="374151"/>
                </a:solidFill>
                <a:latin typeface="Arial"/>
                <a:ea typeface="Arial"/>
                <a:cs typeface="Arial"/>
                <a:sym typeface="Arial"/>
              </a:rPr>
              <a:t>Allocate budget for updated equipment</a:t>
            </a:r>
            <a:endParaRPr sz="112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6" descr="preencoded.png"/>
          <p:cNvPicPr preferRelativeResize="0"/>
          <p:nvPr/>
        </p:nvPicPr>
        <p:blipFill rotWithShape="1">
          <a:blip r:embed="rId3">
            <a:alphaModFix/>
          </a:blip>
          <a:srcRect/>
          <a:stretch/>
        </p:blipFill>
        <p:spPr>
          <a:xfrm>
            <a:off x="0" y="0"/>
            <a:ext cx="12192000" cy="7134225"/>
          </a:xfrm>
          <a:prstGeom prst="rect">
            <a:avLst/>
          </a:prstGeom>
          <a:noFill/>
          <a:ln>
            <a:noFill/>
          </a:ln>
        </p:spPr>
      </p:pic>
      <p:pic>
        <p:nvPicPr>
          <p:cNvPr id="195" name="Google Shape;195;p6" descr="preencoded.png"/>
          <p:cNvPicPr preferRelativeResize="0"/>
          <p:nvPr/>
        </p:nvPicPr>
        <p:blipFill rotWithShape="1">
          <a:blip r:embed="rId4">
            <a:alphaModFix/>
          </a:blip>
          <a:srcRect/>
          <a:stretch/>
        </p:blipFill>
        <p:spPr>
          <a:xfrm>
            <a:off x="5486400" y="1000125"/>
            <a:ext cx="1219200" cy="38100"/>
          </a:xfrm>
          <a:prstGeom prst="rect">
            <a:avLst/>
          </a:prstGeom>
          <a:noFill/>
          <a:ln>
            <a:noFill/>
          </a:ln>
        </p:spPr>
      </p:pic>
      <p:pic>
        <p:nvPicPr>
          <p:cNvPr id="196" name="Google Shape;196;p6" descr="preencoded.png"/>
          <p:cNvPicPr preferRelativeResize="0"/>
          <p:nvPr/>
        </p:nvPicPr>
        <p:blipFill rotWithShape="1">
          <a:blip r:embed="rId5">
            <a:alphaModFix/>
          </a:blip>
          <a:srcRect/>
          <a:stretch/>
        </p:blipFill>
        <p:spPr>
          <a:xfrm>
            <a:off x="857250" y="1266825"/>
            <a:ext cx="10477500" cy="5476875"/>
          </a:xfrm>
          <a:prstGeom prst="rect">
            <a:avLst/>
          </a:prstGeom>
          <a:noFill/>
          <a:ln>
            <a:noFill/>
          </a:ln>
        </p:spPr>
      </p:pic>
      <p:pic>
        <p:nvPicPr>
          <p:cNvPr id="197" name="Google Shape;197;p6" descr="preencoded.png"/>
          <p:cNvPicPr preferRelativeResize="0"/>
          <p:nvPr/>
        </p:nvPicPr>
        <p:blipFill rotWithShape="1">
          <a:blip r:embed="rId6">
            <a:alphaModFix/>
          </a:blip>
          <a:srcRect/>
          <a:stretch/>
        </p:blipFill>
        <p:spPr>
          <a:xfrm>
            <a:off x="1085850" y="2019300"/>
            <a:ext cx="4895850" cy="1752600"/>
          </a:xfrm>
          <a:prstGeom prst="rect">
            <a:avLst/>
          </a:prstGeom>
          <a:noFill/>
          <a:ln>
            <a:noFill/>
          </a:ln>
        </p:spPr>
      </p:pic>
      <p:pic>
        <p:nvPicPr>
          <p:cNvPr id="198" name="Google Shape;198;p6" descr="preencoded.png"/>
          <p:cNvPicPr preferRelativeResize="0"/>
          <p:nvPr/>
        </p:nvPicPr>
        <p:blipFill rotWithShape="1">
          <a:blip r:embed="rId7">
            <a:alphaModFix/>
          </a:blip>
          <a:srcRect/>
          <a:stretch/>
        </p:blipFill>
        <p:spPr>
          <a:xfrm>
            <a:off x="1276350" y="2209800"/>
            <a:ext cx="342900" cy="419100"/>
          </a:xfrm>
          <a:prstGeom prst="rect">
            <a:avLst/>
          </a:prstGeom>
          <a:noFill/>
          <a:ln>
            <a:noFill/>
          </a:ln>
        </p:spPr>
      </p:pic>
      <p:pic>
        <p:nvPicPr>
          <p:cNvPr id="199" name="Google Shape;199;p6" descr="preencoded.png"/>
          <p:cNvPicPr preferRelativeResize="0"/>
          <p:nvPr/>
        </p:nvPicPr>
        <p:blipFill rotWithShape="1">
          <a:blip r:embed="rId8">
            <a:alphaModFix/>
          </a:blip>
          <a:srcRect/>
          <a:stretch/>
        </p:blipFill>
        <p:spPr>
          <a:xfrm>
            <a:off x="1352550" y="2286000"/>
            <a:ext cx="190500" cy="266700"/>
          </a:xfrm>
          <a:prstGeom prst="rect">
            <a:avLst/>
          </a:prstGeom>
          <a:noFill/>
          <a:ln>
            <a:noFill/>
          </a:ln>
        </p:spPr>
      </p:pic>
      <p:pic>
        <p:nvPicPr>
          <p:cNvPr id="200" name="Google Shape;200;p6" descr="preencoded.png"/>
          <p:cNvPicPr preferRelativeResize="0"/>
          <p:nvPr/>
        </p:nvPicPr>
        <p:blipFill rotWithShape="1">
          <a:blip r:embed="rId9">
            <a:alphaModFix/>
          </a:blip>
          <a:srcRect/>
          <a:stretch/>
        </p:blipFill>
        <p:spPr>
          <a:xfrm>
            <a:off x="1276350" y="2781300"/>
            <a:ext cx="152400" cy="152400"/>
          </a:xfrm>
          <a:prstGeom prst="rect">
            <a:avLst/>
          </a:prstGeom>
          <a:noFill/>
          <a:ln>
            <a:noFill/>
          </a:ln>
        </p:spPr>
      </p:pic>
      <p:pic>
        <p:nvPicPr>
          <p:cNvPr id="201" name="Google Shape;201;p6" descr="preencoded.png"/>
          <p:cNvPicPr preferRelativeResize="0"/>
          <p:nvPr/>
        </p:nvPicPr>
        <p:blipFill rotWithShape="1">
          <a:blip r:embed="rId9">
            <a:alphaModFix/>
          </a:blip>
          <a:srcRect/>
          <a:stretch/>
        </p:blipFill>
        <p:spPr>
          <a:xfrm>
            <a:off x="1276350" y="3086100"/>
            <a:ext cx="152400" cy="152400"/>
          </a:xfrm>
          <a:prstGeom prst="rect">
            <a:avLst/>
          </a:prstGeom>
          <a:noFill/>
          <a:ln>
            <a:noFill/>
          </a:ln>
        </p:spPr>
      </p:pic>
      <p:pic>
        <p:nvPicPr>
          <p:cNvPr id="202" name="Google Shape;202;p6" descr="preencoded.png"/>
          <p:cNvPicPr preferRelativeResize="0"/>
          <p:nvPr/>
        </p:nvPicPr>
        <p:blipFill rotWithShape="1">
          <a:blip r:embed="rId9">
            <a:alphaModFix/>
          </a:blip>
          <a:srcRect/>
          <a:stretch/>
        </p:blipFill>
        <p:spPr>
          <a:xfrm>
            <a:off x="1276350" y="3390900"/>
            <a:ext cx="152400" cy="152400"/>
          </a:xfrm>
          <a:prstGeom prst="rect">
            <a:avLst/>
          </a:prstGeom>
          <a:noFill/>
          <a:ln>
            <a:noFill/>
          </a:ln>
        </p:spPr>
      </p:pic>
      <p:pic>
        <p:nvPicPr>
          <p:cNvPr id="203" name="Google Shape;203;p6" descr="preencoded.png"/>
          <p:cNvPicPr preferRelativeResize="0"/>
          <p:nvPr/>
        </p:nvPicPr>
        <p:blipFill rotWithShape="1">
          <a:blip r:embed="rId6">
            <a:alphaModFix/>
          </a:blip>
          <a:srcRect/>
          <a:stretch/>
        </p:blipFill>
        <p:spPr>
          <a:xfrm>
            <a:off x="6210300" y="2019300"/>
            <a:ext cx="4895850" cy="1752600"/>
          </a:xfrm>
          <a:prstGeom prst="rect">
            <a:avLst/>
          </a:prstGeom>
          <a:noFill/>
          <a:ln>
            <a:noFill/>
          </a:ln>
        </p:spPr>
      </p:pic>
      <p:pic>
        <p:nvPicPr>
          <p:cNvPr id="204" name="Google Shape;204;p6" descr="preencoded.png"/>
          <p:cNvPicPr preferRelativeResize="0"/>
          <p:nvPr/>
        </p:nvPicPr>
        <p:blipFill rotWithShape="1">
          <a:blip r:embed="rId10">
            <a:alphaModFix/>
          </a:blip>
          <a:srcRect/>
          <a:stretch/>
        </p:blipFill>
        <p:spPr>
          <a:xfrm>
            <a:off x="6400800" y="2209800"/>
            <a:ext cx="390525" cy="419100"/>
          </a:xfrm>
          <a:prstGeom prst="rect">
            <a:avLst/>
          </a:prstGeom>
          <a:noFill/>
          <a:ln>
            <a:noFill/>
          </a:ln>
        </p:spPr>
      </p:pic>
      <p:pic>
        <p:nvPicPr>
          <p:cNvPr id="205" name="Google Shape;205;p6" descr="preencoded.png"/>
          <p:cNvPicPr preferRelativeResize="0"/>
          <p:nvPr/>
        </p:nvPicPr>
        <p:blipFill rotWithShape="1">
          <a:blip r:embed="rId11">
            <a:alphaModFix/>
          </a:blip>
          <a:srcRect/>
          <a:stretch/>
        </p:blipFill>
        <p:spPr>
          <a:xfrm>
            <a:off x="6477000" y="2286000"/>
            <a:ext cx="238125" cy="266700"/>
          </a:xfrm>
          <a:prstGeom prst="rect">
            <a:avLst/>
          </a:prstGeom>
          <a:noFill/>
          <a:ln>
            <a:noFill/>
          </a:ln>
        </p:spPr>
      </p:pic>
      <p:pic>
        <p:nvPicPr>
          <p:cNvPr id="206" name="Google Shape;206;p6" descr="preencoded.png"/>
          <p:cNvPicPr preferRelativeResize="0"/>
          <p:nvPr/>
        </p:nvPicPr>
        <p:blipFill rotWithShape="1">
          <a:blip r:embed="rId9">
            <a:alphaModFix/>
          </a:blip>
          <a:srcRect/>
          <a:stretch/>
        </p:blipFill>
        <p:spPr>
          <a:xfrm>
            <a:off x="6400800" y="2781300"/>
            <a:ext cx="152400" cy="152400"/>
          </a:xfrm>
          <a:prstGeom prst="rect">
            <a:avLst/>
          </a:prstGeom>
          <a:noFill/>
          <a:ln>
            <a:noFill/>
          </a:ln>
        </p:spPr>
      </p:pic>
      <p:pic>
        <p:nvPicPr>
          <p:cNvPr id="207" name="Google Shape;207;p6" descr="preencoded.png"/>
          <p:cNvPicPr preferRelativeResize="0"/>
          <p:nvPr/>
        </p:nvPicPr>
        <p:blipFill rotWithShape="1">
          <a:blip r:embed="rId9">
            <a:alphaModFix/>
          </a:blip>
          <a:srcRect/>
          <a:stretch/>
        </p:blipFill>
        <p:spPr>
          <a:xfrm>
            <a:off x="6400800" y="3086100"/>
            <a:ext cx="152400" cy="152400"/>
          </a:xfrm>
          <a:prstGeom prst="rect">
            <a:avLst/>
          </a:prstGeom>
          <a:noFill/>
          <a:ln>
            <a:noFill/>
          </a:ln>
        </p:spPr>
      </p:pic>
      <p:pic>
        <p:nvPicPr>
          <p:cNvPr id="208" name="Google Shape;208;p6" descr="preencoded.png"/>
          <p:cNvPicPr preferRelativeResize="0"/>
          <p:nvPr/>
        </p:nvPicPr>
        <p:blipFill rotWithShape="1">
          <a:blip r:embed="rId9">
            <a:alphaModFix/>
          </a:blip>
          <a:srcRect/>
          <a:stretch/>
        </p:blipFill>
        <p:spPr>
          <a:xfrm>
            <a:off x="6400800" y="3390900"/>
            <a:ext cx="152400" cy="152400"/>
          </a:xfrm>
          <a:prstGeom prst="rect">
            <a:avLst/>
          </a:prstGeom>
          <a:noFill/>
          <a:ln>
            <a:noFill/>
          </a:ln>
        </p:spPr>
      </p:pic>
      <p:pic>
        <p:nvPicPr>
          <p:cNvPr id="209" name="Google Shape;209;p6" descr="preencoded.png"/>
          <p:cNvPicPr preferRelativeResize="0"/>
          <p:nvPr/>
        </p:nvPicPr>
        <p:blipFill rotWithShape="1">
          <a:blip r:embed="rId12">
            <a:alphaModFix/>
          </a:blip>
          <a:srcRect/>
          <a:stretch/>
        </p:blipFill>
        <p:spPr>
          <a:xfrm>
            <a:off x="1085850" y="4343400"/>
            <a:ext cx="10020300" cy="1524000"/>
          </a:xfrm>
          <a:prstGeom prst="rect">
            <a:avLst/>
          </a:prstGeom>
          <a:noFill/>
          <a:ln>
            <a:noFill/>
          </a:ln>
        </p:spPr>
      </p:pic>
      <p:pic>
        <p:nvPicPr>
          <p:cNvPr id="210" name="Google Shape;210;p6" descr="preencoded.png"/>
          <p:cNvPicPr preferRelativeResize="0"/>
          <p:nvPr/>
        </p:nvPicPr>
        <p:blipFill rotWithShape="1">
          <a:blip r:embed="rId13">
            <a:alphaModFix/>
          </a:blip>
          <a:srcRect/>
          <a:stretch/>
        </p:blipFill>
        <p:spPr>
          <a:xfrm>
            <a:off x="1085850" y="4343400"/>
            <a:ext cx="10020300" cy="381000"/>
          </a:xfrm>
          <a:prstGeom prst="rect">
            <a:avLst/>
          </a:prstGeom>
          <a:noFill/>
          <a:ln>
            <a:noFill/>
          </a:ln>
        </p:spPr>
      </p:pic>
      <p:pic>
        <p:nvPicPr>
          <p:cNvPr id="211" name="Google Shape;211;p6" descr="preencoded.png"/>
          <p:cNvPicPr preferRelativeResize="0"/>
          <p:nvPr/>
        </p:nvPicPr>
        <p:blipFill rotWithShape="1">
          <a:blip r:embed="rId14">
            <a:alphaModFix/>
          </a:blip>
          <a:srcRect/>
          <a:stretch/>
        </p:blipFill>
        <p:spPr>
          <a:xfrm>
            <a:off x="1085850" y="4724400"/>
            <a:ext cx="5010150" cy="381000"/>
          </a:xfrm>
          <a:prstGeom prst="rect">
            <a:avLst/>
          </a:prstGeom>
          <a:noFill/>
          <a:ln>
            <a:noFill/>
          </a:ln>
        </p:spPr>
      </p:pic>
      <p:pic>
        <p:nvPicPr>
          <p:cNvPr id="212" name="Google Shape;212;p6" descr="preencoded.png"/>
          <p:cNvPicPr preferRelativeResize="0"/>
          <p:nvPr/>
        </p:nvPicPr>
        <p:blipFill rotWithShape="1">
          <a:blip r:embed="rId15">
            <a:alphaModFix/>
          </a:blip>
          <a:srcRect/>
          <a:stretch/>
        </p:blipFill>
        <p:spPr>
          <a:xfrm>
            <a:off x="6096000" y="4724400"/>
            <a:ext cx="5010150" cy="381000"/>
          </a:xfrm>
          <a:prstGeom prst="rect">
            <a:avLst/>
          </a:prstGeom>
          <a:noFill/>
          <a:ln>
            <a:noFill/>
          </a:ln>
        </p:spPr>
      </p:pic>
      <p:pic>
        <p:nvPicPr>
          <p:cNvPr id="213" name="Google Shape;213;p6" descr="preencoded.png"/>
          <p:cNvPicPr preferRelativeResize="0"/>
          <p:nvPr/>
        </p:nvPicPr>
        <p:blipFill rotWithShape="1">
          <a:blip r:embed="rId16">
            <a:alphaModFix/>
          </a:blip>
          <a:srcRect/>
          <a:stretch/>
        </p:blipFill>
        <p:spPr>
          <a:xfrm>
            <a:off x="1085850" y="5105400"/>
            <a:ext cx="10020300" cy="381000"/>
          </a:xfrm>
          <a:prstGeom prst="rect">
            <a:avLst/>
          </a:prstGeom>
          <a:noFill/>
          <a:ln>
            <a:noFill/>
          </a:ln>
        </p:spPr>
      </p:pic>
      <p:pic>
        <p:nvPicPr>
          <p:cNvPr id="214" name="Google Shape;214;p6" descr="preencoded.png"/>
          <p:cNvPicPr preferRelativeResize="0"/>
          <p:nvPr/>
        </p:nvPicPr>
        <p:blipFill rotWithShape="1">
          <a:blip r:embed="rId14">
            <a:alphaModFix/>
          </a:blip>
          <a:srcRect/>
          <a:stretch/>
        </p:blipFill>
        <p:spPr>
          <a:xfrm>
            <a:off x="1085850" y="5105400"/>
            <a:ext cx="5010150" cy="381000"/>
          </a:xfrm>
          <a:prstGeom prst="rect">
            <a:avLst/>
          </a:prstGeom>
          <a:noFill/>
          <a:ln>
            <a:noFill/>
          </a:ln>
        </p:spPr>
      </p:pic>
      <p:pic>
        <p:nvPicPr>
          <p:cNvPr id="215" name="Google Shape;215;p6" descr="preencoded.png"/>
          <p:cNvPicPr preferRelativeResize="0"/>
          <p:nvPr/>
        </p:nvPicPr>
        <p:blipFill rotWithShape="1">
          <a:blip r:embed="rId15">
            <a:alphaModFix/>
          </a:blip>
          <a:srcRect/>
          <a:stretch/>
        </p:blipFill>
        <p:spPr>
          <a:xfrm>
            <a:off x="6096000" y="5105400"/>
            <a:ext cx="5010150" cy="381000"/>
          </a:xfrm>
          <a:prstGeom prst="rect">
            <a:avLst/>
          </a:prstGeom>
          <a:noFill/>
          <a:ln>
            <a:noFill/>
          </a:ln>
        </p:spPr>
      </p:pic>
      <p:pic>
        <p:nvPicPr>
          <p:cNvPr id="216" name="Google Shape;216;p6" descr="preencoded.png"/>
          <p:cNvPicPr preferRelativeResize="0"/>
          <p:nvPr/>
        </p:nvPicPr>
        <p:blipFill rotWithShape="1">
          <a:blip r:embed="rId14">
            <a:alphaModFix/>
          </a:blip>
          <a:srcRect/>
          <a:stretch/>
        </p:blipFill>
        <p:spPr>
          <a:xfrm>
            <a:off x="1085850" y="5486400"/>
            <a:ext cx="5010150" cy="381000"/>
          </a:xfrm>
          <a:prstGeom prst="rect">
            <a:avLst/>
          </a:prstGeom>
          <a:noFill/>
          <a:ln>
            <a:noFill/>
          </a:ln>
        </p:spPr>
      </p:pic>
      <p:pic>
        <p:nvPicPr>
          <p:cNvPr id="217" name="Google Shape;217;p6" descr="preencoded.png"/>
          <p:cNvPicPr preferRelativeResize="0"/>
          <p:nvPr/>
        </p:nvPicPr>
        <p:blipFill rotWithShape="1">
          <a:blip r:embed="rId17">
            <a:alphaModFix/>
          </a:blip>
          <a:srcRect/>
          <a:stretch/>
        </p:blipFill>
        <p:spPr>
          <a:xfrm>
            <a:off x="6096000" y="5486400"/>
            <a:ext cx="5010150" cy="381000"/>
          </a:xfrm>
          <a:prstGeom prst="rect">
            <a:avLst/>
          </a:prstGeom>
          <a:noFill/>
          <a:ln>
            <a:noFill/>
          </a:ln>
        </p:spPr>
      </p:pic>
      <p:pic>
        <p:nvPicPr>
          <p:cNvPr id="218" name="Google Shape;218;p6" descr="preencoded.png"/>
          <p:cNvPicPr preferRelativeResize="0"/>
          <p:nvPr/>
        </p:nvPicPr>
        <p:blipFill rotWithShape="1">
          <a:blip r:embed="rId18">
            <a:alphaModFix/>
          </a:blip>
          <a:srcRect/>
          <a:stretch/>
        </p:blipFill>
        <p:spPr>
          <a:xfrm>
            <a:off x="1085850" y="6019800"/>
            <a:ext cx="10020300" cy="495300"/>
          </a:xfrm>
          <a:prstGeom prst="rect">
            <a:avLst/>
          </a:prstGeom>
          <a:noFill/>
          <a:ln>
            <a:noFill/>
          </a:ln>
        </p:spPr>
      </p:pic>
      <p:pic>
        <p:nvPicPr>
          <p:cNvPr id="219" name="Google Shape;219;p6" descr="preencoded.png"/>
          <p:cNvPicPr preferRelativeResize="0"/>
          <p:nvPr/>
        </p:nvPicPr>
        <p:blipFill rotWithShape="1">
          <a:blip r:embed="rId19">
            <a:alphaModFix/>
          </a:blip>
          <a:srcRect/>
          <a:stretch/>
        </p:blipFill>
        <p:spPr>
          <a:xfrm>
            <a:off x="1200150" y="6134100"/>
            <a:ext cx="142875" cy="266700"/>
          </a:xfrm>
          <a:prstGeom prst="rect">
            <a:avLst/>
          </a:prstGeom>
          <a:noFill/>
          <a:ln>
            <a:noFill/>
          </a:ln>
        </p:spPr>
      </p:pic>
      <p:sp>
        <p:nvSpPr>
          <p:cNvPr id="220" name="Google Shape;220;p6"/>
          <p:cNvSpPr/>
          <p:nvPr/>
        </p:nvSpPr>
        <p:spPr>
          <a:xfrm>
            <a:off x="-190500" y="390525"/>
            <a:ext cx="12573000" cy="4572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FFFFFF"/>
              </a:buClr>
              <a:buSzPts val="3158"/>
              <a:buFont typeface="Arial"/>
              <a:buNone/>
            </a:pPr>
            <a:r>
              <a:rPr lang="en-US" sz="3158" b="1">
                <a:solidFill>
                  <a:srgbClr val="FFFFFF"/>
                </a:solidFill>
                <a:latin typeface="Arial"/>
                <a:ea typeface="Arial"/>
                <a:cs typeface="Arial"/>
                <a:sym typeface="Arial"/>
              </a:rPr>
              <a:t>Language and Tone</a:t>
            </a:r>
            <a:endParaRPr sz="3158">
              <a:solidFill>
                <a:schemeClr val="dk1"/>
              </a:solidFill>
              <a:latin typeface="Calibri"/>
              <a:ea typeface="Calibri"/>
              <a:cs typeface="Calibri"/>
              <a:sym typeface="Calibri"/>
            </a:endParaRPr>
          </a:p>
        </p:txBody>
      </p:sp>
      <p:sp>
        <p:nvSpPr>
          <p:cNvPr id="221" name="Google Shape;221;p6"/>
          <p:cNvSpPr/>
          <p:nvPr/>
        </p:nvSpPr>
        <p:spPr>
          <a:xfrm>
            <a:off x="1085850" y="1495425"/>
            <a:ext cx="11022330" cy="371475"/>
          </a:xfrm>
          <a:prstGeom prst="rect">
            <a:avLst/>
          </a:prstGeom>
          <a:noFill/>
          <a:ln>
            <a:noFill/>
          </a:ln>
        </p:spPr>
        <p:txBody>
          <a:bodyPr spcFirstLastPara="1" wrap="square" lIns="0" tIns="0" rIns="0" bIns="0" anchor="t" anchorCtr="0">
            <a:noAutofit/>
          </a:bodyPr>
          <a:lstStyle/>
          <a:p>
            <a:pPr marL="0" marR="0" lvl="0" indent="0" algn="l" rtl="0">
              <a:lnSpc>
                <a:spcPct val="177811"/>
              </a:lnSpc>
              <a:spcBef>
                <a:spcPts val="0"/>
              </a:spcBef>
              <a:spcAft>
                <a:spcPts val="0"/>
              </a:spcAft>
              <a:buClr>
                <a:srgbClr val="374151"/>
              </a:buClr>
              <a:buSzPts val="1645"/>
              <a:buFont typeface="Arial"/>
              <a:buNone/>
            </a:pPr>
            <a:r>
              <a:rPr lang="en-US" sz="1645">
                <a:solidFill>
                  <a:srgbClr val="374151"/>
                </a:solidFill>
                <a:latin typeface="Arial"/>
                <a:ea typeface="Arial"/>
                <a:cs typeface="Arial"/>
                <a:sym typeface="Arial"/>
              </a:rPr>
              <a:t>Effective IGCSE reports require</a:t>
            </a:r>
            <a:r>
              <a:rPr lang="en-US" sz="1645" b="1">
                <a:solidFill>
                  <a:srgbClr val="6B21A8"/>
                </a:solidFill>
                <a:latin typeface="Arial"/>
                <a:ea typeface="Arial"/>
                <a:cs typeface="Arial"/>
                <a:sym typeface="Arial"/>
              </a:rPr>
              <a:t>formal language</a:t>
            </a:r>
            <a:r>
              <a:rPr lang="en-US" sz="1645">
                <a:solidFill>
                  <a:srgbClr val="374151"/>
                </a:solidFill>
                <a:latin typeface="Arial"/>
                <a:ea typeface="Arial"/>
                <a:cs typeface="Arial"/>
                <a:sym typeface="Arial"/>
              </a:rPr>
              <a:t>and</a:t>
            </a:r>
            <a:r>
              <a:rPr lang="en-US" sz="1645" b="1">
                <a:solidFill>
                  <a:srgbClr val="0D9488"/>
                </a:solidFill>
                <a:latin typeface="Arial"/>
                <a:ea typeface="Arial"/>
                <a:cs typeface="Arial"/>
                <a:sym typeface="Arial"/>
              </a:rPr>
              <a:t>objective tone</a:t>
            </a:r>
            <a:r>
              <a:rPr lang="en-US" sz="1645">
                <a:solidFill>
                  <a:srgbClr val="374151"/>
                </a:solidFill>
                <a:latin typeface="Arial"/>
                <a:ea typeface="Arial"/>
                <a:cs typeface="Arial"/>
                <a:sym typeface="Arial"/>
              </a:rPr>
              <a:t>.</a:t>
            </a:r>
            <a:endParaRPr sz="1645">
              <a:solidFill>
                <a:schemeClr val="dk1"/>
              </a:solidFill>
              <a:latin typeface="Calibri"/>
              <a:ea typeface="Calibri"/>
              <a:cs typeface="Calibri"/>
              <a:sym typeface="Calibri"/>
            </a:endParaRPr>
          </a:p>
        </p:txBody>
      </p:sp>
      <p:sp>
        <p:nvSpPr>
          <p:cNvPr id="222" name="Google Shape;222;p6"/>
          <p:cNvSpPr/>
          <p:nvPr/>
        </p:nvSpPr>
        <p:spPr>
          <a:xfrm>
            <a:off x="1733550" y="2266950"/>
            <a:ext cx="1724367"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Formal Tone</a:t>
            </a:r>
            <a:endParaRPr sz="1645">
              <a:solidFill>
                <a:schemeClr val="dk1"/>
              </a:solidFill>
              <a:latin typeface="Calibri"/>
              <a:ea typeface="Calibri"/>
              <a:cs typeface="Calibri"/>
              <a:sym typeface="Calibri"/>
            </a:endParaRPr>
          </a:p>
        </p:txBody>
      </p:sp>
      <p:sp>
        <p:nvSpPr>
          <p:cNvPr id="223" name="Google Shape;223;p6"/>
          <p:cNvSpPr/>
          <p:nvPr/>
        </p:nvSpPr>
        <p:spPr>
          <a:xfrm>
            <a:off x="1504950" y="2743200"/>
            <a:ext cx="2423249"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Avoid slang and contractions</a:t>
            </a:r>
            <a:endParaRPr sz="1120">
              <a:solidFill>
                <a:schemeClr val="dk1"/>
              </a:solidFill>
              <a:latin typeface="Calibri"/>
              <a:ea typeface="Calibri"/>
              <a:cs typeface="Calibri"/>
              <a:sym typeface="Calibri"/>
            </a:endParaRPr>
          </a:p>
        </p:txBody>
      </p:sp>
      <p:sp>
        <p:nvSpPr>
          <p:cNvPr id="224" name="Google Shape;224;p6"/>
          <p:cNvSpPr/>
          <p:nvPr/>
        </p:nvSpPr>
        <p:spPr>
          <a:xfrm>
            <a:off x="1504950" y="3048000"/>
            <a:ext cx="1950616"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Use precise vocabulary</a:t>
            </a:r>
            <a:endParaRPr sz="1120">
              <a:solidFill>
                <a:schemeClr val="dk1"/>
              </a:solidFill>
              <a:latin typeface="Calibri"/>
              <a:ea typeface="Calibri"/>
              <a:cs typeface="Calibri"/>
              <a:sym typeface="Calibri"/>
            </a:endParaRPr>
          </a:p>
        </p:txBody>
      </p:sp>
      <p:sp>
        <p:nvSpPr>
          <p:cNvPr id="225" name="Google Shape;225;p6"/>
          <p:cNvSpPr/>
          <p:nvPr/>
        </p:nvSpPr>
        <p:spPr>
          <a:xfrm>
            <a:off x="1504950" y="3352800"/>
            <a:ext cx="3051081"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Focus on clarity and professionalism</a:t>
            </a:r>
            <a:endParaRPr sz="1120">
              <a:solidFill>
                <a:schemeClr val="dk1"/>
              </a:solidFill>
              <a:latin typeface="Calibri"/>
              <a:ea typeface="Calibri"/>
              <a:cs typeface="Calibri"/>
              <a:sym typeface="Calibri"/>
            </a:endParaRPr>
          </a:p>
        </p:txBody>
      </p:sp>
      <p:sp>
        <p:nvSpPr>
          <p:cNvPr id="226" name="Google Shape;226;p6"/>
          <p:cNvSpPr/>
          <p:nvPr/>
        </p:nvSpPr>
        <p:spPr>
          <a:xfrm>
            <a:off x="6905625" y="2266950"/>
            <a:ext cx="2816156"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0D9488"/>
              </a:buClr>
              <a:buSzPts val="1645"/>
              <a:buFont typeface="Arial"/>
              <a:buNone/>
            </a:pPr>
            <a:r>
              <a:rPr lang="en-US" sz="1645" b="1">
                <a:solidFill>
                  <a:srgbClr val="0D9488"/>
                </a:solidFill>
                <a:latin typeface="Arial"/>
                <a:ea typeface="Arial"/>
                <a:cs typeface="Arial"/>
                <a:sym typeface="Arial"/>
              </a:rPr>
              <a:t>Objective Language</a:t>
            </a:r>
            <a:endParaRPr sz="1645">
              <a:solidFill>
                <a:schemeClr val="dk1"/>
              </a:solidFill>
              <a:latin typeface="Calibri"/>
              <a:ea typeface="Calibri"/>
              <a:cs typeface="Calibri"/>
              <a:sym typeface="Calibri"/>
            </a:endParaRPr>
          </a:p>
        </p:txBody>
      </p:sp>
      <p:sp>
        <p:nvSpPr>
          <p:cNvPr id="227" name="Google Shape;227;p6"/>
          <p:cNvSpPr/>
          <p:nvPr/>
        </p:nvSpPr>
        <p:spPr>
          <a:xfrm>
            <a:off x="6629400" y="2743200"/>
            <a:ext cx="2946306"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Present facts without personal bias</a:t>
            </a:r>
            <a:endParaRPr sz="1120">
              <a:solidFill>
                <a:schemeClr val="dk1"/>
              </a:solidFill>
              <a:latin typeface="Calibri"/>
              <a:ea typeface="Calibri"/>
              <a:cs typeface="Calibri"/>
              <a:sym typeface="Calibri"/>
            </a:endParaRPr>
          </a:p>
        </p:txBody>
      </p:sp>
      <p:sp>
        <p:nvSpPr>
          <p:cNvPr id="228" name="Google Shape;228;p6"/>
          <p:cNvSpPr/>
          <p:nvPr/>
        </p:nvSpPr>
        <p:spPr>
          <a:xfrm>
            <a:off x="6629400" y="3048000"/>
            <a:ext cx="3979649"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Use passive voice and third-person perspective</a:t>
            </a:r>
            <a:endParaRPr sz="1120">
              <a:solidFill>
                <a:schemeClr val="dk1"/>
              </a:solidFill>
              <a:latin typeface="Calibri"/>
              <a:ea typeface="Calibri"/>
              <a:cs typeface="Calibri"/>
              <a:sym typeface="Calibri"/>
            </a:endParaRPr>
          </a:p>
        </p:txBody>
      </p:sp>
      <p:sp>
        <p:nvSpPr>
          <p:cNvPr id="229" name="Google Shape;229;p6"/>
          <p:cNvSpPr/>
          <p:nvPr/>
        </p:nvSpPr>
        <p:spPr>
          <a:xfrm>
            <a:off x="6629400" y="3352800"/>
            <a:ext cx="2438802"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Focus on observable findings</a:t>
            </a:r>
            <a:endParaRPr sz="1120">
              <a:solidFill>
                <a:schemeClr val="dk1"/>
              </a:solidFill>
              <a:latin typeface="Calibri"/>
              <a:ea typeface="Calibri"/>
              <a:cs typeface="Calibri"/>
              <a:sym typeface="Calibri"/>
            </a:endParaRPr>
          </a:p>
        </p:txBody>
      </p:sp>
      <p:sp>
        <p:nvSpPr>
          <p:cNvPr id="230" name="Google Shape;230;p6"/>
          <p:cNvSpPr/>
          <p:nvPr/>
        </p:nvSpPr>
        <p:spPr>
          <a:xfrm>
            <a:off x="584835" y="3962400"/>
            <a:ext cx="11022330" cy="266700"/>
          </a:xfrm>
          <a:prstGeom prst="rect">
            <a:avLst/>
          </a:prstGeom>
          <a:noFill/>
          <a:ln>
            <a:noFill/>
          </a:ln>
        </p:spPr>
        <p:txBody>
          <a:bodyPr spcFirstLastPara="1" wrap="square" lIns="0" tIns="0" rIns="0" bIns="0" anchor="t" anchorCtr="0">
            <a:spAutoFit/>
          </a:bodyPr>
          <a:lstStyle/>
          <a:p>
            <a:pPr marL="0" marR="0" lvl="0" indent="0" algn="ctr"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Informal vs. Formal Language Examples</a:t>
            </a:r>
            <a:endParaRPr sz="1380">
              <a:solidFill>
                <a:schemeClr val="dk1"/>
              </a:solidFill>
              <a:latin typeface="Calibri"/>
              <a:ea typeface="Calibri"/>
              <a:cs typeface="Calibri"/>
              <a:sym typeface="Calibri"/>
            </a:endParaRPr>
          </a:p>
        </p:txBody>
      </p:sp>
      <p:sp>
        <p:nvSpPr>
          <p:cNvPr id="231" name="Google Shape;231;p6"/>
          <p:cNvSpPr/>
          <p:nvPr/>
        </p:nvSpPr>
        <p:spPr>
          <a:xfrm>
            <a:off x="1238250" y="4343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FFFFFF"/>
              </a:buClr>
              <a:buSzPts val="1120"/>
              <a:buFont typeface="Arial"/>
              <a:buNone/>
            </a:pPr>
            <a:r>
              <a:rPr lang="en-US" sz="1120" b="1">
                <a:solidFill>
                  <a:srgbClr val="FFFFFF"/>
                </a:solidFill>
                <a:latin typeface="Arial"/>
                <a:ea typeface="Arial"/>
                <a:cs typeface="Arial"/>
                <a:sym typeface="Arial"/>
              </a:rPr>
              <a:t>Informal</a:t>
            </a:r>
            <a:endParaRPr sz="1120">
              <a:solidFill>
                <a:schemeClr val="dk1"/>
              </a:solidFill>
              <a:latin typeface="Calibri"/>
              <a:ea typeface="Calibri"/>
              <a:cs typeface="Calibri"/>
              <a:sym typeface="Calibri"/>
            </a:endParaRPr>
          </a:p>
        </p:txBody>
      </p:sp>
      <p:sp>
        <p:nvSpPr>
          <p:cNvPr id="232" name="Google Shape;232;p6"/>
          <p:cNvSpPr/>
          <p:nvPr/>
        </p:nvSpPr>
        <p:spPr>
          <a:xfrm>
            <a:off x="6248400" y="4343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FFFFFF"/>
              </a:buClr>
              <a:buSzPts val="1120"/>
              <a:buFont typeface="Arial"/>
              <a:buNone/>
            </a:pPr>
            <a:r>
              <a:rPr lang="en-US" sz="1120" b="1">
                <a:solidFill>
                  <a:srgbClr val="FFFFFF"/>
                </a:solidFill>
                <a:latin typeface="Arial"/>
                <a:ea typeface="Arial"/>
                <a:cs typeface="Arial"/>
                <a:sym typeface="Arial"/>
              </a:rPr>
              <a:t>Formal</a:t>
            </a:r>
            <a:endParaRPr sz="1120">
              <a:solidFill>
                <a:schemeClr val="dk1"/>
              </a:solidFill>
              <a:latin typeface="Calibri"/>
              <a:ea typeface="Calibri"/>
              <a:cs typeface="Calibri"/>
              <a:sym typeface="Calibri"/>
            </a:endParaRPr>
          </a:p>
        </p:txBody>
      </p:sp>
      <p:sp>
        <p:nvSpPr>
          <p:cNvPr id="233" name="Google Shape;233;p6"/>
          <p:cNvSpPr/>
          <p:nvPr/>
        </p:nvSpPr>
        <p:spPr>
          <a:xfrm>
            <a:off x="1238250" y="4724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00000"/>
              </a:buClr>
              <a:buSzPts val="1120"/>
              <a:buFont typeface="Arial"/>
              <a:buNone/>
            </a:pPr>
            <a:r>
              <a:rPr lang="en-US" sz="1120">
                <a:solidFill>
                  <a:srgbClr val="000000"/>
                </a:solidFill>
                <a:latin typeface="Arial"/>
                <a:ea typeface="Arial"/>
                <a:cs typeface="Arial"/>
                <a:sym typeface="Arial"/>
              </a:rPr>
              <a:t>find out</a:t>
            </a:r>
            <a:endParaRPr sz="1120">
              <a:solidFill>
                <a:schemeClr val="dk1"/>
              </a:solidFill>
              <a:latin typeface="Calibri"/>
              <a:ea typeface="Calibri"/>
              <a:cs typeface="Calibri"/>
              <a:sym typeface="Calibri"/>
            </a:endParaRPr>
          </a:p>
        </p:txBody>
      </p:sp>
      <p:sp>
        <p:nvSpPr>
          <p:cNvPr id="234" name="Google Shape;234;p6"/>
          <p:cNvSpPr/>
          <p:nvPr/>
        </p:nvSpPr>
        <p:spPr>
          <a:xfrm>
            <a:off x="6248400" y="4724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00000"/>
              </a:buClr>
              <a:buSzPts val="1120"/>
              <a:buFont typeface="Arial"/>
              <a:buNone/>
            </a:pPr>
            <a:r>
              <a:rPr lang="en-US" sz="1120">
                <a:solidFill>
                  <a:srgbClr val="000000"/>
                </a:solidFill>
                <a:latin typeface="Arial"/>
                <a:ea typeface="Arial"/>
                <a:cs typeface="Arial"/>
                <a:sym typeface="Arial"/>
              </a:rPr>
              <a:t>investigate</a:t>
            </a:r>
            <a:endParaRPr sz="1120">
              <a:solidFill>
                <a:schemeClr val="dk1"/>
              </a:solidFill>
              <a:latin typeface="Calibri"/>
              <a:ea typeface="Calibri"/>
              <a:cs typeface="Calibri"/>
              <a:sym typeface="Calibri"/>
            </a:endParaRPr>
          </a:p>
        </p:txBody>
      </p:sp>
      <p:sp>
        <p:nvSpPr>
          <p:cNvPr id="235" name="Google Shape;235;p6"/>
          <p:cNvSpPr/>
          <p:nvPr/>
        </p:nvSpPr>
        <p:spPr>
          <a:xfrm>
            <a:off x="1238250" y="5105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00000"/>
              </a:buClr>
              <a:buSzPts val="1120"/>
              <a:buFont typeface="Arial"/>
              <a:buNone/>
            </a:pPr>
            <a:r>
              <a:rPr lang="en-US" sz="1120">
                <a:solidFill>
                  <a:srgbClr val="000000"/>
                </a:solidFill>
                <a:latin typeface="Arial"/>
                <a:ea typeface="Arial"/>
                <a:cs typeface="Arial"/>
                <a:sym typeface="Arial"/>
              </a:rPr>
              <a:t>a lot of</a:t>
            </a:r>
            <a:endParaRPr sz="1120">
              <a:solidFill>
                <a:schemeClr val="dk1"/>
              </a:solidFill>
              <a:latin typeface="Calibri"/>
              <a:ea typeface="Calibri"/>
              <a:cs typeface="Calibri"/>
              <a:sym typeface="Calibri"/>
            </a:endParaRPr>
          </a:p>
        </p:txBody>
      </p:sp>
      <p:sp>
        <p:nvSpPr>
          <p:cNvPr id="236" name="Google Shape;236;p6"/>
          <p:cNvSpPr/>
          <p:nvPr/>
        </p:nvSpPr>
        <p:spPr>
          <a:xfrm>
            <a:off x="6248400" y="5105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00000"/>
              </a:buClr>
              <a:buSzPts val="1120"/>
              <a:buFont typeface="Arial"/>
              <a:buNone/>
            </a:pPr>
            <a:r>
              <a:rPr lang="en-US" sz="1120">
                <a:solidFill>
                  <a:srgbClr val="000000"/>
                </a:solidFill>
                <a:latin typeface="Arial"/>
                <a:ea typeface="Arial"/>
                <a:cs typeface="Arial"/>
                <a:sym typeface="Arial"/>
              </a:rPr>
              <a:t>a significant number of</a:t>
            </a:r>
            <a:endParaRPr sz="1120">
              <a:solidFill>
                <a:schemeClr val="dk1"/>
              </a:solidFill>
              <a:latin typeface="Calibri"/>
              <a:ea typeface="Calibri"/>
              <a:cs typeface="Calibri"/>
              <a:sym typeface="Calibri"/>
            </a:endParaRPr>
          </a:p>
        </p:txBody>
      </p:sp>
      <p:sp>
        <p:nvSpPr>
          <p:cNvPr id="237" name="Google Shape;237;p6"/>
          <p:cNvSpPr/>
          <p:nvPr/>
        </p:nvSpPr>
        <p:spPr>
          <a:xfrm>
            <a:off x="1238250" y="5486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00000"/>
              </a:buClr>
              <a:buSzPts val="1120"/>
              <a:buFont typeface="Arial"/>
              <a:buNone/>
            </a:pPr>
            <a:r>
              <a:rPr lang="en-US" sz="1120">
                <a:solidFill>
                  <a:srgbClr val="000000"/>
                </a:solidFill>
                <a:latin typeface="Arial"/>
                <a:ea typeface="Arial"/>
                <a:cs typeface="Arial"/>
                <a:sym typeface="Arial"/>
              </a:rPr>
              <a:t>get better</a:t>
            </a:r>
            <a:endParaRPr sz="1120">
              <a:solidFill>
                <a:schemeClr val="dk1"/>
              </a:solidFill>
              <a:latin typeface="Calibri"/>
              <a:ea typeface="Calibri"/>
              <a:cs typeface="Calibri"/>
              <a:sym typeface="Calibri"/>
            </a:endParaRPr>
          </a:p>
        </p:txBody>
      </p:sp>
      <p:sp>
        <p:nvSpPr>
          <p:cNvPr id="238" name="Google Shape;238;p6"/>
          <p:cNvSpPr/>
          <p:nvPr/>
        </p:nvSpPr>
        <p:spPr>
          <a:xfrm>
            <a:off x="6248400" y="5486400"/>
            <a:ext cx="5511165" cy="3810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000000"/>
              </a:buClr>
              <a:buSzPts val="1120"/>
              <a:buFont typeface="Arial"/>
              <a:buNone/>
            </a:pPr>
            <a:r>
              <a:rPr lang="en-US" sz="1120">
                <a:solidFill>
                  <a:srgbClr val="000000"/>
                </a:solidFill>
                <a:latin typeface="Arial"/>
                <a:ea typeface="Arial"/>
                <a:cs typeface="Arial"/>
                <a:sym typeface="Arial"/>
              </a:rPr>
              <a:t>improve</a:t>
            </a:r>
            <a:endParaRPr sz="1120">
              <a:solidFill>
                <a:schemeClr val="dk1"/>
              </a:solidFill>
              <a:latin typeface="Calibri"/>
              <a:ea typeface="Calibri"/>
              <a:cs typeface="Calibri"/>
              <a:sym typeface="Calibri"/>
            </a:endParaRPr>
          </a:p>
        </p:txBody>
      </p:sp>
      <p:sp>
        <p:nvSpPr>
          <p:cNvPr id="239" name="Google Shape;239;p6"/>
          <p:cNvSpPr/>
          <p:nvPr/>
        </p:nvSpPr>
        <p:spPr>
          <a:xfrm>
            <a:off x="1419225" y="6153150"/>
            <a:ext cx="5305053" cy="228600"/>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374151"/>
              </a:buClr>
              <a:buSzPts val="1120"/>
              <a:buFont typeface="Arial"/>
              <a:buNone/>
            </a:pPr>
            <a:r>
              <a:rPr lang="en-US" sz="1120" b="1">
                <a:solidFill>
                  <a:srgbClr val="374151"/>
                </a:solidFill>
                <a:latin typeface="Arial"/>
                <a:ea typeface="Arial"/>
                <a:cs typeface="Arial"/>
                <a:sym typeface="Arial"/>
              </a:rPr>
              <a:t>Tip:</a:t>
            </a:r>
            <a:r>
              <a:rPr lang="en-US" sz="1120">
                <a:solidFill>
                  <a:srgbClr val="374151"/>
                </a:solidFill>
                <a:latin typeface="Arial"/>
                <a:ea typeface="Arial"/>
                <a:cs typeface="Arial"/>
                <a:sym typeface="Arial"/>
              </a:rPr>
              <a:t>Read your draft aloud to check if it sounds formal enough.</a:t>
            </a:r>
            <a:endParaRPr sz="112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7" descr="preencoded.png"/>
          <p:cNvPicPr preferRelativeResize="0"/>
          <p:nvPr/>
        </p:nvPicPr>
        <p:blipFill rotWithShape="1">
          <a:blip r:embed="rId3">
            <a:alphaModFix/>
          </a:blip>
          <a:srcRect/>
          <a:stretch/>
        </p:blipFill>
        <p:spPr>
          <a:xfrm>
            <a:off x="0" y="0"/>
            <a:ext cx="12192000" cy="7086600"/>
          </a:xfrm>
          <a:prstGeom prst="rect">
            <a:avLst/>
          </a:prstGeom>
          <a:noFill/>
          <a:ln>
            <a:noFill/>
          </a:ln>
        </p:spPr>
      </p:pic>
      <p:pic>
        <p:nvPicPr>
          <p:cNvPr id="246" name="Google Shape;246;p7" descr="preencoded.png"/>
          <p:cNvPicPr preferRelativeResize="0"/>
          <p:nvPr/>
        </p:nvPicPr>
        <p:blipFill rotWithShape="1">
          <a:blip r:embed="rId4">
            <a:alphaModFix/>
          </a:blip>
          <a:srcRect/>
          <a:stretch/>
        </p:blipFill>
        <p:spPr>
          <a:xfrm>
            <a:off x="5486400" y="990600"/>
            <a:ext cx="1219200" cy="38100"/>
          </a:xfrm>
          <a:prstGeom prst="rect">
            <a:avLst/>
          </a:prstGeom>
          <a:noFill/>
          <a:ln>
            <a:noFill/>
          </a:ln>
        </p:spPr>
      </p:pic>
      <p:pic>
        <p:nvPicPr>
          <p:cNvPr id="247" name="Google Shape;247;p7" descr="preencoded.png"/>
          <p:cNvPicPr preferRelativeResize="0"/>
          <p:nvPr/>
        </p:nvPicPr>
        <p:blipFill rotWithShape="1">
          <a:blip r:embed="rId5">
            <a:alphaModFix/>
          </a:blip>
          <a:srcRect/>
          <a:stretch/>
        </p:blipFill>
        <p:spPr>
          <a:xfrm>
            <a:off x="857250" y="1257300"/>
            <a:ext cx="10477500" cy="838200"/>
          </a:xfrm>
          <a:prstGeom prst="rect">
            <a:avLst/>
          </a:prstGeom>
          <a:noFill/>
          <a:ln>
            <a:noFill/>
          </a:ln>
        </p:spPr>
      </p:pic>
      <p:pic>
        <p:nvPicPr>
          <p:cNvPr id="248" name="Google Shape;248;p7" descr="preencoded.png"/>
          <p:cNvPicPr preferRelativeResize="0"/>
          <p:nvPr/>
        </p:nvPicPr>
        <p:blipFill rotWithShape="1">
          <a:blip r:embed="rId6">
            <a:alphaModFix/>
          </a:blip>
          <a:srcRect/>
          <a:stretch/>
        </p:blipFill>
        <p:spPr>
          <a:xfrm>
            <a:off x="857250" y="2324100"/>
            <a:ext cx="3390900" cy="2095500"/>
          </a:xfrm>
          <a:prstGeom prst="rect">
            <a:avLst/>
          </a:prstGeom>
          <a:noFill/>
          <a:ln>
            <a:noFill/>
          </a:ln>
        </p:spPr>
      </p:pic>
      <p:pic>
        <p:nvPicPr>
          <p:cNvPr id="249" name="Google Shape;249;p7" descr="preencoded.png"/>
          <p:cNvPicPr preferRelativeResize="0"/>
          <p:nvPr/>
        </p:nvPicPr>
        <p:blipFill rotWithShape="1">
          <a:blip r:embed="rId7">
            <a:alphaModFix/>
          </a:blip>
          <a:srcRect/>
          <a:stretch/>
        </p:blipFill>
        <p:spPr>
          <a:xfrm>
            <a:off x="1009650" y="2476500"/>
            <a:ext cx="295275" cy="381000"/>
          </a:xfrm>
          <a:prstGeom prst="rect">
            <a:avLst/>
          </a:prstGeom>
          <a:noFill/>
          <a:ln>
            <a:noFill/>
          </a:ln>
        </p:spPr>
      </p:pic>
      <p:pic>
        <p:nvPicPr>
          <p:cNvPr id="250" name="Google Shape;250;p7" descr="preencoded.png"/>
          <p:cNvPicPr preferRelativeResize="0"/>
          <p:nvPr/>
        </p:nvPicPr>
        <p:blipFill rotWithShape="1">
          <a:blip r:embed="rId8">
            <a:alphaModFix/>
          </a:blip>
          <a:srcRect/>
          <a:stretch/>
        </p:blipFill>
        <p:spPr>
          <a:xfrm>
            <a:off x="1085850" y="2581275"/>
            <a:ext cx="142875" cy="152400"/>
          </a:xfrm>
          <a:prstGeom prst="rect">
            <a:avLst/>
          </a:prstGeom>
          <a:noFill/>
          <a:ln>
            <a:noFill/>
          </a:ln>
        </p:spPr>
      </p:pic>
      <p:pic>
        <p:nvPicPr>
          <p:cNvPr id="251" name="Google Shape;251;p7" descr="preencoded.png"/>
          <p:cNvPicPr preferRelativeResize="0"/>
          <p:nvPr/>
        </p:nvPicPr>
        <p:blipFill rotWithShape="1">
          <a:blip r:embed="rId9">
            <a:alphaModFix/>
          </a:blip>
          <a:srcRect/>
          <a:stretch/>
        </p:blipFill>
        <p:spPr>
          <a:xfrm>
            <a:off x="4400550" y="2324100"/>
            <a:ext cx="3390900" cy="2095500"/>
          </a:xfrm>
          <a:prstGeom prst="rect">
            <a:avLst/>
          </a:prstGeom>
          <a:noFill/>
          <a:ln>
            <a:noFill/>
          </a:ln>
        </p:spPr>
      </p:pic>
      <p:pic>
        <p:nvPicPr>
          <p:cNvPr id="252" name="Google Shape;252;p7" descr="preencoded.png"/>
          <p:cNvPicPr preferRelativeResize="0"/>
          <p:nvPr/>
        </p:nvPicPr>
        <p:blipFill rotWithShape="1">
          <a:blip r:embed="rId10">
            <a:alphaModFix/>
          </a:blip>
          <a:srcRect/>
          <a:stretch/>
        </p:blipFill>
        <p:spPr>
          <a:xfrm>
            <a:off x="4552950" y="2476500"/>
            <a:ext cx="304800" cy="381000"/>
          </a:xfrm>
          <a:prstGeom prst="rect">
            <a:avLst/>
          </a:prstGeom>
          <a:noFill/>
          <a:ln>
            <a:noFill/>
          </a:ln>
        </p:spPr>
      </p:pic>
      <p:pic>
        <p:nvPicPr>
          <p:cNvPr id="253" name="Google Shape;253;p7" descr="preencoded.png"/>
          <p:cNvPicPr preferRelativeResize="0"/>
          <p:nvPr/>
        </p:nvPicPr>
        <p:blipFill rotWithShape="1">
          <a:blip r:embed="rId11">
            <a:alphaModFix/>
          </a:blip>
          <a:srcRect/>
          <a:stretch/>
        </p:blipFill>
        <p:spPr>
          <a:xfrm>
            <a:off x="4629150" y="2581275"/>
            <a:ext cx="152400" cy="152400"/>
          </a:xfrm>
          <a:prstGeom prst="rect">
            <a:avLst/>
          </a:prstGeom>
          <a:noFill/>
          <a:ln>
            <a:noFill/>
          </a:ln>
        </p:spPr>
      </p:pic>
      <p:pic>
        <p:nvPicPr>
          <p:cNvPr id="254" name="Google Shape;254;p7" descr="preencoded.png"/>
          <p:cNvPicPr preferRelativeResize="0"/>
          <p:nvPr/>
        </p:nvPicPr>
        <p:blipFill rotWithShape="1">
          <a:blip r:embed="rId12">
            <a:alphaModFix/>
          </a:blip>
          <a:srcRect/>
          <a:stretch/>
        </p:blipFill>
        <p:spPr>
          <a:xfrm>
            <a:off x="7943850" y="2324100"/>
            <a:ext cx="3390900" cy="2095500"/>
          </a:xfrm>
          <a:prstGeom prst="rect">
            <a:avLst/>
          </a:prstGeom>
          <a:noFill/>
          <a:ln>
            <a:noFill/>
          </a:ln>
        </p:spPr>
      </p:pic>
      <p:pic>
        <p:nvPicPr>
          <p:cNvPr id="255" name="Google Shape;255;p7" descr="preencoded.png"/>
          <p:cNvPicPr preferRelativeResize="0"/>
          <p:nvPr/>
        </p:nvPicPr>
        <p:blipFill rotWithShape="1">
          <a:blip r:embed="rId13">
            <a:alphaModFix/>
          </a:blip>
          <a:srcRect/>
          <a:stretch/>
        </p:blipFill>
        <p:spPr>
          <a:xfrm>
            <a:off x="8096250" y="2476500"/>
            <a:ext cx="266700" cy="381000"/>
          </a:xfrm>
          <a:prstGeom prst="rect">
            <a:avLst/>
          </a:prstGeom>
          <a:noFill/>
          <a:ln>
            <a:noFill/>
          </a:ln>
        </p:spPr>
      </p:pic>
      <p:pic>
        <p:nvPicPr>
          <p:cNvPr id="256" name="Google Shape;256;p7" descr="preencoded.png"/>
          <p:cNvPicPr preferRelativeResize="0"/>
          <p:nvPr/>
        </p:nvPicPr>
        <p:blipFill rotWithShape="1">
          <a:blip r:embed="rId14">
            <a:alphaModFix/>
          </a:blip>
          <a:srcRect/>
          <a:stretch/>
        </p:blipFill>
        <p:spPr>
          <a:xfrm>
            <a:off x="8172450" y="2581275"/>
            <a:ext cx="114300" cy="152400"/>
          </a:xfrm>
          <a:prstGeom prst="rect">
            <a:avLst/>
          </a:prstGeom>
          <a:noFill/>
          <a:ln>
            <a:noFill/>
          </a:ln>
        </p:spPr>
      </p:pic>
      <p:pic>
        <p:nvPicPr>
          <p:cNvPr id="257" name="Google Shape;257;p7" descr="preencoded.png"/>
          <p:cNvPicPr preferRelativeResize="0"/>
          <p:nvPr/>
        </p:nvPicPr>
        <p:blipFill rotWithShape="1">
          <a:blip r:embed="rId15">
            <a:alphaModFix/>
          </a:blip>
          <a:srcRect/>
          <a:stretch/>
        </p:blipFill>
        <p:spPr>
          <a:xfrm>
            <a:off x="857250" y="4572000"/>
            <a:ext cx="3390900" cy="2133600"/>
          </a:xfrm>
          <a:prstGeom prst="rect">
            <a:avLst/>
          </a:prstGeom>
          <a:noFill/>
          <a:ln>
            <a:noFill/>
          </a:ln>
        </p:spPr>
      </p:pic>
      <p:pic>
        <p:nvPicPr>
          <p:cNvPr id="258" name="Google Shape;258;p7" descr="preencoded.png"/>
          <p:cNvPicPr preferRelativeResize="0"/>
          <p:nvPr/>
        </p:nvPicPr>
        <p:blipFill rotWithShape="1">
          <a:blip r:embed="rId16">
            <a:alphaModFix/>
          </a:blip>
          <a:srcRect/>
          <a:stretch/>
        </p:blipFill>
        <p:spPr>
          <a:xfrm>
            <a:off x="1009650" y="4724400"/>
            <a:ext cx="304800" cy="381000"/>
          </a:xfrm>
          <a:prstGeom prst="rect">
            <a:avLst/>
          </a:prstGeom>
          <a:noFill/>
          <a:ln>
            <a:noFill/>
          </a:ln>
        </p:spPr>
      </p:pic>
      <p:pic>
        <p:nvPicPr>
          <p:cNvPr id="259" name="Google Shape;259;p7" descr="preencoded.png"/>
          <p:cNvPicPr preferRelativeResize="0"/>
          <p:nvPr/>
        </p:nvPicPr>
        <p:blipFill rotWithShape="1">
          <a:blip r:embed="rId17">
            <a:alphaModFix/>
          </a:blip>
          <a:srcRect/>
          <a:stretch/>
        </p:blipFill>
        <p:spPr>
          <a:xfrm>
            <a:off x="1085850" y="4829175"/>
            <a:ext cx="152400" cy="152400"/>
          </a:xfrm>
          <a:prstGeom prst="rect">
            <a:avLst/>
          </a:prstGeom>
          <a:noFill/>
          <a:ln>
            <a:noFill/>
          </a:ln>
        </p:spPr>
      </p:pic>
      <p:pic>
        <p:nvPicPr>
          <p:cNvPr id="260" name="Google Shape;260;p7" descr="preencoded.png"/>
          <p:cNvPicPr preferRelativeResize="0"/>
          <p:nvPr/>
        </p:nvPicPr>
        <p:blipFill rotWithShape="1">
          <a:blip r:embed="rId18">
            <a:alphaModFix/>
          </a:blip>
          <a:srcRect/>
          <a:stretch/>
        </p:blipFill>
        <p:spPr>
          <a:xfrm>
            <a:off x="4400550" y="4572000"/>
            <a:ext cx="3390900" cy="2133600"/>
          </a:xfrm>
          <a:prstGeom prst="rect">
            <a:avLst/>
          </a:prstGeom>
          <a:noFill/>
          <a:ln>
            <a:noFill/>
          </a:ln>
        </p:spPr>
      </p:pic>
      <p:pic>
        <p:nvPicPr>
          <p:cNvPr id="261" name="Google Shape;261;p7" descr="preencoded.png"/>
          <p:cNvPicPr preferRelativeResize="0"/>
          <p:nvPr/>
        </p:nvPicPr>
        <p:blipFill rotWithShape="1">
          <a:blip r:embed="rId19">
            <a:alphaModFix/>
          </a:blip>
          <a:srcRect/>
          <a:stretch/>
        </p:blipFill>
        <p:spPr>
          <a:xfrm>
            <a:off x="4552950" y="4724400"/>
            <a:ext cx="304800" cy="381000"/>
          </a:xfrm>
          <a:prstGeom prst="rect">
            <a:avLst/>
          </a:prstGeom>
          <a:noFill/>
          <a:ln>
            <a:noFill/>
          </a:ln>
        </p:spPr>
      </p:pic>
      <p:pic>
        <p:nvPicPr>
          <p:cNvPr id="262" name="Google Shape;262;p7" descr="preencoded.png"/>
          <p:cNvPicPr preferRelativeResize="0"/>
          <p:nvPr/>
        </p:nvPicPr>
        <p:blipFill rotWithShape="1">
          <a:blip r:embed="rId20">
            <a:alphaModFix/>
          </a:blip>
          <a:srcRect/>
          <a:stretch/>
        </p:blipFill>
        <p:spPr>
          <a:xfrm>
            <a:off x="4629150" y="4829175"/>
            <a:ext cx="152400" cy="152400"/>
          </a:xfrm>
          <a:prstGeom prst="rect">
            <a:avLst/>
          </a:prstGeom>
          <a:noFill/>
          <a:ln>
            <a:noFill/>
          </a:ln>
        </p:spPr>
      </p:pic>
      <p:pic>
        <p:nvPicPr>
          <p:cNvPr id="263" name="Google Shape;263;p7" descr="preencoded.png"/>
          <p:cNvPicPr preferRelativeResize="0"/>
          <p:nvPr/>
        </p:nvPicPr>
        <p:blipFill rotWithShape="1">
          <a:blip r:embed="rId21">
            <a:alphaModFix/>
          </a:blip>
          <a:srcRect/>
          <a:stretch/>
        </p:blipFill>
        <p:spPr>
          <a:xfrm>
            <a:off x="7943850" y="4572000"/>
            <a:ext cx="3390900" cy="2133600"/>
          </a:xfrm>
          <a:prstGeom prst="rect">
            <a:avLst/>
          </a:prstGeom>
          <a:noFill/>
          <a:ln>
            <a:noFill/>
          </a:ln>
        </p:spPr>
      </p:pic>
      <p:pic>
        <p:nvPicPr>
          <p:cNvPr id="264" name="Google Shape;264;p7" descr="preencoded.png"/>
          <p:cNvPicPr preferRelativeResize="0"/>
          <p:nvPr/>
        </p:nvPicPr>
        <p:blipFill rotWithShape="1">
          <a:blip r:embed="rId22">
            <a:alphaModFix/>
          </a:blip>
          <a:srcRect/>
          <a:stretch/>
        </p:blipFill>
        <p:spPr>
          <a:xfrm>
            <a:off x="8096250" y="4724400"/>
            <a:ext cx="266700" cy="381000"/>
          </a:xfrm>
          <a:prstGeom prst="rect">
            <a:avLst/>
          </a:prstGeom>
          <a:noFill/>
          <a:ln>
            <a:noFill/>
          </a:ln>
        </p:spPr>
      </p:pic>
      <p:pic>
        <p:nvPicPr>
          <p:cNvPr id="265" name="Google Shape;265;p7" descr="preencoded.png"/>
          <p:cNvPicPr preferRelativeResize="0"/>
          <p:nvPr/>
        </p:nvPicPr>
        <p:blipFill rotWithShape="1">
          <a:blip r:embed="rId23">
            <a:alphaModFix/>
          </a:blip>
          <a:srcRect/>
          <a:stretch/>
        </p:blipFill>
        <p:spPr>
          <a:xfrm>
            <a:off x="8172450" y="4829175"/>
            <a:ext cx="114300" cy="152400"/>
          </a:xfrm>
          <a:prstGeom prst="rect">
            <a:avLst/>
          </a:prstGeom>
          <a:noFill/>
          <a:ln>
            <a:noFill/>
          </a:ln>
        </p:spPr>
      </p:pic>
      <p:sp>
        <p:nvSpPr>
          <p:cNvPr id="266" name="Google Shape;266;p7"/>
          <p:cNvSpPr/>
          <p:nvPr/>
        </p:nvSpPr>
        <p:spPr>
          <a:xfrm>
            <a:off x="-190500" y="381000"/>
            <a:ext cx="12573000" cy="4572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FFFFFF"/>
              </a:buClr>
              <a:buSzPts val="3158"/>
              <a:buFont typeface="Arial"/>
              <a:buNone/>
            </a:pPr>
            <a:r>
              <a:rPr lang="en-US" sz="3158" b="1">
                <a:solidFill>
                  <a:srgbClr val="FFFFFF"/>
                </a:solidFill>
                <a:latin typeface="Arial"/>
                <a:ea typeface="Arial"/>
                <a:cs typeface="Arial"/>
                <a:sym typeface="Arial"/>
              </a:rPr>
              <a:t>Using Connectives Effectively</a:t>
            </a:r>
            <a:endParaRPr sz="3158">
              <a:solidFill>
                <a:schemeClr val="dk1"/>
              </a:solidFill>
              <a:latin typeface="Calibri"/>
              <a:ea typeface="Calibri"/>
              <a:cs typeface="Calibri"/>
              <a:sym typeface="Calibri"/>
            </a:endParaRPr>
          </a:p>
        </p:txBody>
      </p:sp>
      <p:sp>
        <p:nvSpPr>
          <p:cNvPr id="267" name="Google Shape;267;p7"/>
          <p:cNvSpPr/>
          <p:nvPr/>
        </p:nvSpPr>
        <p:spPr>
          <a:xfrm>
            <a:off x="1009650" y="1409700"/>
            <a:ext cx="10172700" cy="5334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374151"/>
              </a:buClr>
              <a:buSzPts val="1380"/>
              <a:buFont typeface="Arial"/>
              <a:buNone/>
            </a:pPr>
            <a:r>
              <a:rPr lang="en-US" sz="1380">
                <a:solidFill>
                  <a:srgbClr val="374151"/>
                </a:solidFill>
                <a:latin typeface="Arial"/>
                <a:ea typeface="Arial"/>
                <a:cs typeface="Arial"/>
                <a:sym typeface="Arial"/>
              </a:rPr>
              <a:t>Connectives (transitional words and phrases) guide readers through arguments and findings, establishing relationships between ideas.</a:t>
            </a:r>
            <a:endParaRPr sz="1380">
              <a:solidFill>
                <a:schemeClr val="dk1"/>
              </a:solidFill>
              <a:latin typeface="Calibri"/>
              <a:ea typeface="Calibri"/>
              <a:cs typeface="Calibri"/>
              <a:sym typeface="Calibri"/>
            </a:endParaRPr>
          </a:p>
        </p:txBody>
      </p:sp>
      <p:sp>
        <p:nvSpPr>
          <p:cNvPr id="268" name="Google Shape;268;p7"/>
          <p:cNvSpPr/>
          <p:nvPr/>
        </p:nvSpPr>
        <p:spPr>
          <a:xfrm>
            <a:off x="1419225" y="2533650"/>
            <a:ext cx="2296701"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Adding Information</a:t>
            </a:r>
            <a:endParaRPr sz="1380">
              <a:solidFill>
                <a:schemeClr val="dk1"/>
              </a:solidFill>
              <a:latin typeface="Calibri"/>
              <a:ea typeface="Calibri"/>
              <a:cs typeface="Calibri"/>
              <a:sym typeface="Calibri"/>
            </a:endParaRPr>
          </a:p>
        </p:txBody>
      </p:sp>
      <p:sp>
        <p:nvSpPr>
          <p:cNvPr id="269" name="Google Shape;269;p7"/>
          <p:cNvSpPr/>
          <p:nvPr/>
        </p:nvSpPr>
        <p:spPr>
          <a:xfrm>
            <a:off x="1047750" y="29337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Furthermore</a:t>
            </a:r>
            <a:endParaRPr sz="1120">
              <a:solidFill>
                <a:schemeClr val="dk1"/>
              </a:solidFill>
              <a:latin typeface="Calibri"/>
              <a:ea typeface="Calibri"/>
              <a:cs typeface="Calibri"/>
              <a:sym typeface="Calibri"/>
            </a:endParaRPr>
          </a:p>
        </p:txBody>
      </p:sp>
      <p:sp>
        <p:nvSpPr>
          <p:cNvPr id="270" name="Google Shape;270;p7"/>
          <p:cNvSpPr/>
          <p:nvPr/>
        </p:nvSpPr>
        <p:spPr>
          <a:xfrm>
            <a:off x="1047750" y="31623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In addition</a:t>
            </a:r>
            <a:endParaRPr sz="1120">
              <a:solidFill>
                <a:schemeClr val="dk1"/>
              </a:solidFill>
              <a:latin typeface="Calibri"/>
              <a:ea typeface="Calibri"/>
              <a:cs typeface="Calibri"/>
              <a:sym typeface="Calibri"/>
            </a:endParaRPr>
          </a:p>
        </p:txBody>
      </p:sp>
      <p:sp>
        <p:nvSpPr>
          <p:cNvPr id="271" name="Google Shape;271;p7"/>
          <p:cNvSpPr/>
          <p:nvPr/>
        </p:nvSpPr>
        <p:spPr>
          <a:xfrm>
            <a:off x="1047750" y="33909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Moreover</a:t>
            </a:r>
            <a:endParaRPr sz="1120">
              <a:solidFill>
                <a:schemeClr val="dk1"/>
              </a:solidFill>
              <a:latin typeface="Calibri"/>
              <a:ea typeface="Calibri"/>
              <a:cs typeface="Calibri"/>
              <a:sym typeface="Calibri"/>
            </a:endParaRPr>
          </a:p>
        </p:txBody>
      </p:sp>
      <p:sp>
        <p:nvSpPr>
          <p:cNvPr id="272" name="Google Shape;272;p7"/>
          <p:cNvSpPr/>
          <p:nvPr/>
        </p:nvSpPr>
        <p:spPr>
          <a:xfrm>
            <a:off x="1009650" y="3695700"/>
            <a:ext cx="3086100" cy="571500"/>
          </a:xfrm>
          <a:prstGeom prst="rect">
            <a:avLst/>
          </a:prstGeom>
          <a:noFill/>
          <a:ln>
            <a:noFill/>
          </a:ln>
        </p:spPr>
        <p:txBody>
          <a:bodyPr spcFirstLastPara="1" wrap="square" lIns="0" tIns="0" rIns="0" bIns="0" anchor="t" anchorCtr="0">
            <a:noAutofit/>
          </a:bodyPr>
          <a:lstStyle/>
          <a:p>
            <a:pPr marL="0" marR="0" lvl="0" indent="0" algn="l" rtl="0">
              <a:lnSpc>
                <a:spcPct val="153061"/>
              </a:lnSpc>
              <a:spcBef>
                <a:spcPts val="0"/>
              </a:spcBef>
              <a:spcAft>
                <a:spcPts val="0"/>
              </a:spcAft>
              <a:buClr>
                <a:srgbClr val="555555"/>
              </a:buClr>
              <a:buSzPts val="980"/>
              <a:buFont typeface="Arial"/>
              <a:buNone/>
            </a:pPr>
            <a:r>
              <a:rPr lang="en-US" sz="980" i="1">
                <a:solidFill>
                  <a:srgbClr val="555555"/>
                </a:solidFill>
                <a:latin typeface="Arial"/>
                <a:ea typeface="Arial"/>
                <a:cs typeface="Arial"/>
                <a:sym typeface="Arial"/>
              </a:rPr>
              <a:t>"The survey revealed high student satisfaction;</a:t>
            </a:r>
            <a:r>
              <a:rPr lang="en-US" sz="980" b="1" i="1">
                <a:solidFill>
                  <a:srgbClr val="0D9488"/>
                </a:solidFill>
                <a:latin typeface="Arial"/>
                <a:ea typeface="Arial"/>
                <a:cs typeface="Arial"/>
                <a:sym typeface="Arial"/>
              </a:rPr>
              <a:t>furthermore</a:t>
            </a:r>
            <a:r>
              <a:rPr lang="en-US" sz="980" i="1">
                <a:solidFill>
                  <a:srgbClr val="555555"/>
                </a:solidFill>
                <a:latin typeface="Arial"/>
                <a:ea typeface="Arial"/>
                <a:cs typeface="Arial"/>
                <a:sym typeface="Arial"/>
              </a:rPr>
              <a:t>, the facilities received positive feedback."</a:t>
            </a:r>
            <a:endParaRPr sz="980">
              <a:solidFill>
                <a:schemeClr val="dk1"/>
              </a:solidFill>
              <a:latin typeface="Calibri"/>
              <a:ea typeface="Calibri"/>
              <a:cs typeface="Calibri"/>
              <a:sym typeface="Calibri"/>
            </a:endParaRPr>
          </a:p>
        </p:txBody>
      </p:sp>
      <p:sp>
        <p:nvSpPr>
          <p:cNvPr id="273" name="Google Shape;273;p7"/>
          <p:cNvSpPr/>
          <p:nvPr/>
        </p:nvSpPr>
        <p:spPr>
          <a:xfrm>
            <a:off x="4972050" y="2533650"/>
            <a:ext cx="1387778"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Contrasting</a:t>
            </a:r>
            <a:endParaRPr sz="1380">
              <a:solidFill>
                <a:schemeClr val="dk1"/>
              </a:solidFill>
              <a:latin typeface="Calibri"/>
              <a:ea typeface="Calibri"/>
              <a:cs typeface="Calibri"/>
              <a:sym typeface="Calibri"/>
            </a:endParaRPr>
          </a:p>
        </p:txBody>
      </p:sp>
      <p:sp>
        <p:nvSpPr>
          <p:cNvPr id="274" name="Google Shape;274;p7"/>
          <p:cNvSpPr/>
          <p:nvPr/>
        </p:nvSpPr>
        <p:spPr>
          <a:xfrm>
            <a:off x="4591050" y="29337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However</a:t>
            </a:r>
            <a:endParaRPr sz="1120">
              <a:solidFill>
                <a:schemeClr val="dk1"/>
              </a:solidFill>
              <a:latin typeface="Calibri"/>
              <a:ea typeface="Calibri"/>
              <a:cs typeface="Calibri"/>
              <a:sym typeface="Calibri"/>
            </a:endParaRPr>
          </a:p>
        </p:txBody>
      </p:sp>
      <p:sp>
        <p:nvSpPr>
          <p:cNvPr id="275" name="Google Shape;275;p7"/>
          <p:cNvSpPr/>
          <p:nvPr/>
        </p:nvSpPr>
        <p:spPr>
          <a:xfrm>
            <a:off x="4591050" y="31623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Nevertheless</a:t>
            </a:r>
            <a:endParaRPr sz="1120">
              <a:solidFill>
                <a:schemeClr val="dk1"/>
              </a:solidFill>
              <a:latin typeface="Calibri"/>
              <a:ea typeface="Calibri"/>
              <a:cs typeface="Calibri"/>
              <a:sym typeface="Calibri"/>
            </a:endParaRPr>
          </a:p>
        </p:txBody>
      </p:sp>
      <p:sp>
        <p:nvSpPr>
          <p:cNvPr id="276" name="Google Shape;276;p7"/>
          <p:cNvSpPr/>
          <p:nvPr/>
        </p:nvSpPr>
        <p:spPr>
          <a:xfrm>
            <a:off x="4591050" y="33909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In contrast</a:t>
            </a:r>
            <a:endParaRPr sz="1120">
              <a:solidFill>
                <a:schemeClr val="dk1"/>
              </a:solidFill>
              <a:latin typeface="Calibri"/>
              <a:ea typeface="Calibri"/>
              <a:cs typeface="Calibri"/>
              <a:sym typeface="Calibri"/>
            </a:endParaRPr>
          </a:p>
        </p:txBody>
      </p:sp>
      <p:sp>
        <p:nvSpPr>
          <p:cNvPr id="277" name="Google Shape;277;p7"/>
          <p:cNvSpPr/>
          <p:nvPr/>
        </p:nvSpPr>
        <p:spPr>
          <a:xfrm>
            <a:off x="4552950" y="3695700"/>
            <a:ext cx="3086100" cy="571500"/>
          </a:xfrm>
          <a:prstGeom prst="rect">
            <a:avLst/>
          </a:prstGeom>
          <a:noFill/>
          <a:ln>
            <a:noFill/>
          </a:ln>
        </p:spPr>
        <p:txBody>
          <a:bodyPr spcFirstLastPara="1" wrap="square" lIns="0" tIns="0" rIns="0" bIns="0" anchor="t" anchorCtr="0">
            <a:noAutofit/>
          </a:bodyPr>
          <a:lstStyle/>
          <a:p>
            <a:pPr marL="0" marR="0" lvl="0" indent="0" algn="l" rtl="0">
              <a:lnSpc>
                <a:spcPct val="153061"/>
              </a:lnSpc>
              <a:spcBef>
                <a:spcPts val="0"/>
              </a:spcBef>
              <a:spcAft>
                <a:spcPts val="0"/>
              </a:spcAft>
              <a:buClr>
                <a:srgbClr val="555555"/>
              </a:buClr>
              <a:buSzPts val="980"/>
              <a:buFont typeface="Arial"/>
              <a:buNone/>
            </a:pPr>
            <a:r>
              <a:rPr lang="en-US" sz="980" i="1">
                <a:solidFill>
                  <a:srgbClr val="555555"/>
                </a:solidFill>
                <a:latin typeface="Arial"/>
                <a:ea typeface="Arial"/>
                <a:cs typeface="Arial"/>
                <a:sym typeface="Arial"/>
              </a:rPr>
              <a:t>"Initial findings suggested a positive trend;</a:t>
            </a:r>
            <a:r>
              <a:rPr lang="en-US" sz="980" b="1" i="1">
                <a:solidFill>
                  <a:srgbClr val="EA580C"/>
                </a:solidFill>
                <a:latin typeface="Arial"/>
                <a:ea typeface="Arial"/>
                <a:cs typeface="Arial"/>
                <a:sym typeface="Arial"/>
              </a:rPr>
              <a:t>however</a:t>
            </a:r>
            <a:r>
              <a:rPr lang="en-US" sz="980" i="1">
                <a:solidFill>
                  <a:srgbClr val="555555"/>
                </a:solidFill>
                <a:latin typeface="Arial"/>
                <a:ea typeface="Arial"/>
                <a:cs typeface="Arial"/>
                <a:sym typeface="Arial"/>
              </a:rPr>
              <a:t>, subsequent analysis indicated a decline."</a:t>
            </a:r>
            <a:endParaRPr sz="980">
              <a:solidFill>
                <a:schemeClr val="dk1"/>
              </a:solidFill>
              <a:latin typeface="Calibri"/>
              <a:ea typeface="Calibri"/>
              <a:cs typeface="Calibri"/>
              <a:sym typeface="Calibri"/>
            </a:endParaRPr>
          </a:p>
        </p:txBody>
      </p:sp>
      <p:sp>
        <p:nvSpPr>
          <p:cNvPr id="278" name="Google Shape;278;p7"/>
          <p:cNvSpPr/>
          <p:nvPr/>
        </p:nvSpPr>
        <p:spPr>
          <a:xfrm>
            <a:off x="8477250" y="2533650"/>
            <a:ext cx="1977137"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Cause and Effect</a:t>
            </a:r>
            <a:endParaRPr sz="1380">
              <a:solidFill>
                <a:schemeClr val="dk1"/>
              </a:solidFill>
              <a:latin typeface="Calibri"/>
              <a:ea typeface="Calibri"/>
              <a:cs typeface="Calibri"/>
              <a:sym typeface="Calibri"/>
            </a:endParaRPr>
          </a:p>
        </p:txBody>
      </p:sp>
      <p:sp>
        <p:nvSpPr>
          <p:cNvPr id="279" name="Google Shape;279;p7"/>
          <p:cNvSpPr/>
          <p:nvPr/>
        </p:nvSpPr>
        <p:spPr>
          <a:xfrm>
            <a:off x="8134350" y="29337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Consequently</a:t>
            </a:r>
            <a:endParaRPr sz="1120">
              <a:solidFill>
                <a:schemeClr val="dk1"/>
              </a:solidFill>
              <a:latin typeface="Calibri"/>
              <a:ea typeface="Calibri"/>
              <a:cs typeface="Calibri"/>
              <a:sym typeface="Calibri"/>
            </a:endParaRPr>
          </a:p>
        </p:txBody>
      </p:sp>
      <p:sp>
        <p:nvSpPr>
          <p:cNvPr id="280" name="Google Shape;280;p7"/>
          <p:cNvSpPr/>
          <p:nvPr/>
        </p:nvSpPr>
        <p:spPr>
          <a:xfrm>
            <a:off x="8134350" y="31623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Therefore</a:t>
            </a:r>
            <a:endParaRPr sz="1120">
              <a:solidFill>
                <a:schemeClr val="dk1"/>
              </a:solidFill>
              <a:latin typeface="Calibri"/>
              <a:ea typeface="Calibri"/>
              <a:cs typeface="Calibri"/>
              <a:sym typeface="Calibri"/>
            </a:endParaRPr>
          </a:p>
        </p:txBody>
      </p:sp>
      <p:sp>
        <p:nvSpPr>
          <p:cNvPr id="281" name="Google Shape;281;p7"/>
          <p:cNvSpPr/>
          <p:nvPr/>
        </p:nvSpPr>
        <p:spPr>
          <a:xfrm>
            <a:off x="8134350" y="33909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As a result</a:t>
            </a:r>
            <a:endParaRPr sz="1120">
              <a:solidFill>
                <a:schemeClr val="dk1"/>
              </a:solidFill>
              <a:latin typeface="Calibri"/>
              <a:ea typeface="Calibri"/>
              <a:cs typeface="Calibri"/>
              <a:sym typeface="Calibri"/>
            </a:endParaRPr>
          </a:p>
        </p:txBody>
      </p:sp>
      <p:sp>
        <p:nvSpPr>
          <p:cNvPr id="282" name="Google Shape;282;p7"/>
          <p:cNvSpPr/>
          <p:nvPr/>
        </p:nvSpPr>
        <p:spPr>
          <a:xfrm>
            <a:off x="8096250" y="3695700"/>
            <a:ext cx="3086100" cy="381000"/>
          </a:xfrm>
          <a:prstGeom prst="rect">
            <a:avLst/>
          </a:prstGeom>
          <a:noFill/>
          <a:ln>
            <a:noFill/>
          </a:ln>
        </p:spPr>
        <p:txBody>
          <a:bodyPr spcFirstLastPara="1" wrap="square" lIns="0" tIns="0" rIns="0" bIns="0" anchor="t" anchorCtr="0">
            <a:noAutofit/>
          </a:bodyPr>
          <a:lstStyle/>
          <a:p>
            <a:pPr marL="0" marR="0" lvl="0" indent="0" algn="l" rtl="0">
              <a:lnSpc>
                <a:spcPct val="153061"/>
              </a:lnSpc>
              <a:spcBef>
                <a:spcPts val="0"/>
              </a:spcBef>
              <a:spcAft>
                <a:spcPts val="0"/>
              </a:spcAft>
              <a:buClr>
                <a:srgbClr val="555555"/>
              </a:buClr>
              <a:buSzPts val="980"/>
              <a:buFont typeface="Arial"/>
              <a:buNone/>
            </a:pPr>
            <a:r>
              <a:rPr lang="en-US" sz="980" i="1">
                <a:solidFill>
                  <a:srgbClr val="555555"/>
                </a:solidFill>
                <a:latin typeface="Arial"/>
                <a:ea typeface="Arial"/>
                <a:cs typeface="Arial"/>
                <a:sym typeface="Arial"/>
              </a:rPr>
              <a:t>"The budget was reduced;</a:t>
            </a:r>
            <a:r>
              <a:rPr lang="en-US" sz="980" b="1" i="1">
                <a:solidFill>
                  <a:srgbClr val="9333EA"/>
                </a:solidFill>
                <a:latin typeface="Arial"/>
                <a:ea typeface="Arial"/>
                <a:cs typeface="Arial"/>
                <a:sym typeface="Arial"/>
              </a:rPr>
              <a:t>consequently</a:t>
            </a:r>
            <a:r>
              <a:rPr lang="en-US" sz="980" i="1">
                <a:solidFill>
                  <a:srgbClr val="555555"/>
                </a:solidFill>
                <a:latin typeface="Arial"/>
                <a:ea typeface="Arial"/>
                <a:cs typeface="Arial"/>
                <a:sym typeface="Arial"/>
              </a:rPr>
              <a:t>, several projects were delayed."</a:t>
            </a:r>
            <a:endParaRPr sz="980">
              <a:solidFill>
                <a:schemeClr val="dk1"/>
              </a:solidFill>
              <a:latin typeface="Calibri"/>
              <a:ea typeface="Calibri"/>
              <a:cs typeface="Calibri"/>
              <a:sym typeface="Calibri"/>
            </a:endParaRPr>
          </a:p>
        </p:txBody>
      </p:sp>
      <p:sp>
        <p:nvSpPr>
          <p:cNvPr id="283" name="Google Shape;283;p7"/>
          <p:cNvSpPr/>
          <p:nvPr/>
        </p:nvSpPr>
        <p:spPr>
          <a:xfrm>
            <a:off x="1428750" y="4781550"/>
            <a:ext cx="1546414"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Summarizing</a:t>
            </a:r>
            <a:endParaRPr sz="1380">
              <a:solidFill>
                <a:schemeClr val="dk1"/>
              </a:solidFill>
              <a:latin typeface="Calibri"/>
              <a:ea typeface="Calibri"/>
              <a:cs typeface="Calibri"/>
              <a:sym typeface="Calibri"/>
            </a:endParaRPr>
          </a:p>
        </p:txBody>
      </p:sp>
      <p:sp>
        <p:nvSpPr>
          <p:cNvPr id="284" name="Google Shape;284;p7"/>
          <p:cNvSpPr/>
          <p:nvPr/>
        </p:nvSpPr>
        <p:spPr>
          <a:xfrm>
            <a:off x="1047750" y="51816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In conclusion</a:t>
            </a:r>
            <a:endParaRPr sz="1120">
              <a:solidFill>
                <a:schemeClr val="dk1"/>
              </a:solidFill>
              <a:latin typeface="Calibri"/>
              <a:ea typeface="Calibri"/>
              <a:cs typeface="Calibri"/>
              <a:sym typeface="Calibri"/>
            </a:endParaRPr>
          </a:p>
        </p:txBody>
      </p:sp>
      <p:sp>
        <p:nvSpPr>
          <p:cNvPr id="285" name="Google Shape;285;p7"/>
          <p:cNvSpPr/>
          <p:nvPr/>
        </p:nvSpPr>
        <p:spPr>
          <a:xfrm>
            <a:off x="1047750" y="54102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To summarize</a:t>
            </a:r>
            <a:endParaRPr sz="1120">
              <a:solidFill>
                <a:schemeClr val="dk1"/>
              </a:solidFill>
              <a:latin typeface="Calibri"/>
              <a:ea typeface="Calibri"/>
              <a:cs typeface="Calibri"/>
              <a:sym typeface="Calibri"/>
            </a:endParaRPr>
          </a:p>
        </p:txBody>
      </p:sp>
      <p:sp>
        <p:nvSpPr>
          <p:cNvPr id="286" name="Google Shape;286;p7"/>
          <p:cNvSpPr/>
          <p:nvPr/>
        </p:nvSpPr>
        <p:spPr>
          <a:xfrm>
            <a:off x="1047750" y="56388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Overall</a:t>
            </a:r>
            <a:endParaRPr sz="1120">
              <a:solidFill>
                <a:schemeClr val="dk1"/>
              </a:solidFill>
              <a:latin typeface="Calibri"/>
              <a:ea typeface="Calibri"/>
              <a:cs typeface="Calibri"/>
              <a:sym typeface="Calibri"/>
            </a:endParaRPr>
          </a:p>
        </p:txBody>
      </p:sp>
      <p:sp>
        <p:nvSpPr>
          <p:cNvPr id="287" name="Google Shape;287;p7"/>
          <p:cNvSpPr/>
          <p:nvPr/>
        </p:nvSpPr>
        <p:spPr>
          <a:xfrm>
            <a:off x="1009650" y="5943600"/>
            <a:ext cx="3086100" cy="381000"/>
          </a:xfrm>
          <a:prstGeom prst="rect">
            <a:avLst/>
          </a:prstGeom>
          <a:noFill/>
          <a:ln>
            <a:noFill/>
          </a:ln>
        </p:spPr>
        <p:txBody>
          <a:bodyPr spcFirstLastPara="1" wrap="square" lIns="0" tIns="0" rIns="0" bIns="0" anchor="t" anchorCtr="0">
            <a:noAutofit/>
          </a:bodyPr>
          <a:lstStyle/>
          <a:p>
            <a:pPr marL="0" marR="0" lvl="0" indent="0" algn="l" rtl="0">
              <a:lnSpc>
                <a:spcPct val="153061"/>
              </a:lnSpc>
              <a:spcBef>
                <a:spcPts val="0"/>
              </a:spcBef>
              <a:spcAft>
                <a:spcPts val="0"/>
              </a:spcAft>
              <a:buClr>
                <a:srgbClr val="555555"/>
              </a:buClr>
              <a:buSzPts val="980"/>
              <a:buFont typeface="Arial"/>
              <a:buNone/>
            </a:pPr>
            <a:r>
              <a:rPr lang="en-US" sz="980" i="1">
                <a:solidFill>
                  <a:srgbClr val="555555"/>
                </a:solidFill>
                <a:latin typeface="Arial"/>
                <a:ea typeface="Arial"/>
                <a:cs typeface="Arial"/>
                <a:sym typeface="Arial"/>
              </a:rPr>
              <a:t>"</a:t>
            </a:r>
            <a:r>
              <a:rPr lang="en-US" sz="980" b="1" i="1">
                <a:solidFill>
                  <a:srgbClr val="2563EB"/>
                </a:solidFill>
                <a:latin typeface="Arial"/>
                <a:ea typeface="Arial"/>
                <a:cs typeface="Arial"/>
                <a:sym typeface="Arial"/>
              </a:rPr>
              <a:t>In conclusion</a:t>
            </a:r>
            <a:r>
              <a:rPr lang="en-US" sz="980" i="1">
                <a:solidFill>
                  <a:srgbClr val="555555"/>
                </a:solidFill>
                <a:latin typeface="Arial"/>
                <a:ea typeface="Arial"/>
                <a:cs typeface="Arial"/>
                <a:sym typeface="Arial"/>
              </a:rPr>
              <a:t>, the project met its primary objectives."</a:t>
            </a:r>
            <a:endParaRPr sz="980">
              <a:solidFill>
                <a:schemeClr val="dk1"/>
              </a:solidFill>
              <a:latin typeface="Calibri"/>
              <a:ea typeface="Calibri"/>
              <a:cs typeface="Calibri"/>
              <a:sym typeface="Calibri"/>
            </a:endParaRPr>
          </a:p>
        </p:txBody>
      </p:sp>
      <p:sp>
        <p:nvSpPr>
          <p:cNvPr id="288" name="Google Shape;288;p7"/>
          <p:cNvSpPr/>
          <p:nvPr/>
        </p:nvSpPr>
        <p:spPr>
          <a:xfrm>
            <a:off x="4972050" y="4781550"/>
            <a:ext cx="1378774"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Sequencing</a:t>
            </a:r>
            <a:endParaRPr sz="1380">
              <a:solidFill>
                <a:schemeClr val="dk1"/>
              </a:solidFill>
              <a:latin typeface="Calibri"/>
              <a:ea typeface="Calibri"/>
              <a:cs typeface="Calibri"/>
              <a:sym typeface="Calibri"/>
            </a:endParaRPr>
          </a:p>
        </p:txBody>
      </p:sp>
      <p:sp>
        <p:nvSpPr>
          <p:cNvPr id="289" name="Google Shape;289;p7"/>
          <p:cNvSpPr/>
          <p:nvPr/>
        </p:nvSpPr>
        <p:spPr>
          <a:xfrm>
            <a:off x="4591050" y="51816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Firstly</a:t>
            </a:r>
            <a:endParaRPr sz="1120">
              <a:solidFill>
                <a:schemeClr val="dk1"/>
              </a:solidFill>
              <a:latin typeface="Calibri"/>
              <a:ea typeface="Calibri"/>
              <a:cs typeface="Calibri"/>
              <a:sym typeface="Calibri"/>
            </a:endParaRPr>
          </a:p>
        </p:txBody>
      </p:sp>
      <p:sp>
        <p:nvSpPr>
          <p:cNvPr id="290" name="Google Shape;290;p7"/>
          <p:cNvSpPr/>
          <p:nvPr/>
        </p:nvSpPr>
        <p:spPr>
          <a:xfrm>
            <a:off x="4591050" y="54102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Next</a:t>
            </a:r>
            <a:endParaRPr sz="1120">
              <a:solidFill>
                <a:schemeClr val="dk1"/>
              </a:solidFill>
              <a:latin typeface="Calibri"/>
              <a:ea typeface="Calibri"/>
              <a:cs typeface="Calibri"/>
              <a:sym typeface="Calibri"/>
            </a:endParaRPr>
          </a:p>
        </p:txBody>
      </p:sp>
      <p:sp>
        <p:nvSpPr>
          <p:cNvPr id="291" name="Google Shape;291;p7"/>
          <p:cNvSpPr/>
          <p:nvPr/>
        </p:nvSpPr>
        <p:spPr>
          <a:xfrm>
            <a:off x="4591050" y="5638800"/>
            <a:ext cx="3352800" cy="2286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Subsequently</a:t>
            </a:r>
            <a:endParaRPr sz="1120">
              <a:solidFill>
                <a:schemeClr val="dk1"/>
              </a:solidFill>
              <a:latin typeface="Calibri"/>
              <a:ea typeface="Calibri"/>
              <a:cs typeface="Calibri"/>
              <a:sym typeface="Calibri"/>
            </a:endParaRPr>
          </a:p>
        </p:txBody>
      </p:sp>
      <p:sp>
        <p:nvSpPr>
          <p:cNvPr id="292" name="Google Shape;292;p7"/>
          <p:cNvSpPr/>
          <p:nvPr/>
        </p:nvSpPr>
        <p:spPr>
          <a:xfrm>
            <a:off x="4552950" y="5943600"/>
            <a:ext cx="3086100" cy="381000"/>
          </a:xfrm>
          <a:prstGeom prst="rect">
            <a:avLst/>
          </a:prstGeom>
          <a:noFill/>
          <a:ln>
            <a:noFill/>
          </a:ln>
        </p:spPr>
        <p:txBody>
          <a:bodyPr spcFirstLastPara="1" wrap="square" lIns="0" tIns="0" rIns="0" bIns="0" anchor="t" anchorCtr="0">
            <a:noAutofit/>
          </a:bodyPr>
          <a:lstStyle/>
          <a:p>
            <a:pPr marL="0" marR="0" lvl="0" indent="0" algn="l" rtl="0">
              <a:lnSpc>
                <a:spcPct val="153061"/>
              </a:lnSpc>
              <a:spcBef>
                <a:spcPts val="0"/>
              </a:spcBef>
              <a:spcAft>
                <a:spcPts val="0"/>
              </a:spcAft>
              <a:buClr>
                <a:srgbClr val="555555"/>
              </a:buClr>
              <a:buSzPts val="980"/>
              <a:buFont typeface="Arial"/>
              <a:buNone/>
            </a:pPr>
            <a:r>
              <a:rPr lang="en-US" sz="980" i="1">
                <a:solidFill>
                  <a:srgbClr val="555555"/>
                </a:solidFill>
                <a:latin typeface="Arial"/>
                <a:ea typeface="Arial"/>
                <a:cs typeface="Arial"/>
                <a:sym typeface="Arial"/>
              </a:rPr>
              <a:t>"</a:t>
            </a:r>
            <a:r>
              <a:rPr lang="en-US" sz="980" b="1" i="1">
                <a:solidFill>
                  <a:srgbClr val="16A34A"/>
                </a:solidFill>
                <a:latin typeface="Arial"/>
                <a:ea typeface="Arial"/>
                <a:cs typeface="Arial"/>
                <a:sym typeface="Arial"/>
              </a:rPr>
              <a:t>Firstly</a:t>
            </a:r>
            <a:r>
              <a:rPr lang="en-US" sz="980" i="1">
                <a:solidFill>
                  <a:srgbClr val="555555"/>
                </a:solidFill>
                <a:latin typeface="Arial"/>
                <a:ea typeface="Arial"/>
                <a:cs typeface="Arial"/>
                <a:sym typeface="Arial"/>
              </a:rPr>
              <a:t>, the data was collected.</a:t>
            </a:r>
            <a:r>
              <a:rPr lang="en-US" sz="980" b="1" i="1">
                <a:solidFill>
                  <a:srgbClr val="16A34A"/>
                </a:solidFill>
                <a:latin typeface="Arial"/>
                <a:ea typeface="Arial"/>
                <a:cs typeface="Arial"/>
                <a:sym typeface="Arial"/>
              </a:rPr>
              <a:t>Next</a:t>
            </a:r>
            <a:r>
              <a:rPr lang="en-US" sz="980" i="1">
                <a:solidFill>
                  <a:srgbClr val="555555"/>
                </a:solidFill>
                <a:latin typeface="Arial"/>
                <a:ea typeface="Arial"/>
                <a:cs typeface="Arial"/>
                <a:sym typeface="Arial"/>
              </a:rPr>
              <a:t>, it was analyzed."</a:t>
            </a:r>
            <a:endParaRPr sz="980">
              <a:solidFill>
                <a:schemeClr val="dk1"/>
              </a:solidFill>
              <a:latin typeface="Calibri"/>
              <a:ea typeface="Calibri"/>
              <a:cs typeface="Calibri"/>
              <a:sym typeface="Calibri"/>
            </a:endParaRPr>
          </a:p>
        </p:txBody>
      </p:sp>
      <p:sp>
        <p:nvSpPr>
          <p:cNvPr id="293" name="Google Shape;293;p7"/>
          <p:cNvSpPr/>
          <p:nvPr/>
        </p:nvSpPr>
        <p:spPr>
          <a:xfrm>
            <a:off x="8477250" y="4781550"/>
            <a:ext cx="1831434"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Effective Usage</a:t>
            </a:r>
            <a:endParaRPr sz="1380">
              <a:solidFill>
                <a:schemeClr val="dk1"/>
              </a:solidFill>
              <a:latin typeface="Calibri"/>
              <a:ea typeface="Calibri"/>
              <a:cs typeface="Calibri"/>
              <a:sym typeface="Calibri"/>
            </a:endParaRPr>
          </a:p>
        </p:txBody>
      </p:sp>
      <p:sp>
        <p:nvSpPr>
          <p:cNvPr id="294" name="Google Shape;294;p7"/>
          <p:cNvSpPr/>
          <p:nvPr/>
        </p:nvSpPr>
        <p:spPr>
          <a:xfrm>
            <a:off x="8134350" y="5181600"/>
            <a:ext cx="3048000" cy="4572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Choose connectives that match the relationship</a:t>
            </a:r>
            <a:endParaRPr sz="1120">
              <a:solidFill>
                <a:schemeClr val="dk1"/>
              </a:solidFill>
              <a:latin typeface="Calibri"/>
              <a:ea typeface="Calibri"/>
              <a:cs typeface="Calibri"/>
              <a:sym typeface="Calibri"/>
            </a:endParaRPr>
          </a:p>
        </p:txBody>
      </p:sp>
      <p:sp>
        <p:nvSpPr>
          <p:cNvPr id="295" name="Google Shape;295;p7"/>
          <p:cNvSpPr/>
          <p:nvPr/>
        </p:nvSpPr>
        <p:spPr>
          <a:xfrm>
            <a:off x="8134350" y="5638800"/>
            <a:ext cx="3048000" cy="4572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Use varied connectives for different relationships</a:t>
            </a:r>
            <a:endParaRPr sz="1120">
              <a:solidFill>
                <a:schemeClr val="dk1"/>
              </a:solidFill>
              <a:latin typeface="Calibri"/>
              <a:ea typeface="Calibri"/>
              <a:cs typeface="Calibri"/>
              <a:sym typeface="Calibri"/>
            </a:endParaRPr>
          </a:p>
        </p:txBody>
      </p:sp>
      <p:sp>
        <p:nvSpPr>
          <p:cNvPr id="296" name="Google Shape;296;p7"/>
          <p:cNvSpPr/>
          <p:nvPr/>
        </p:nvSpPr>
        <p:spPr>
          <a:xfrm>
            <a:off x="8134350" y="6096000"/>
            <a:ext cx="3048000" cy="457200"/>
          </a:xfrm>
          <a:prstGeom prst="rect">
            <a:avLst/>
          </a:prstGeom>
          <a:noFill/>
          <a:ln>
            <a:noFill/>
          </a:ln>
        </p:spPr>
        <p:txBody>
          <a:bodyPr spcFirstLastPara="1" wrap="square" lIns="0" tIns="0" rIns="0" bIns="0" anchor="t" anchorCtr="0">
            <a:spAutoFit/>
          </a:bodyPr>
          <a:lstStyle/>
          <a:p>
            <a:pPr marL="342900" marR="0" lvl="0" indent="-342900" algn="l" rtl="0">
              <a:lnSpc>
                <a:spcPct val="160714"/>
              </a:lnSpc>
              <a:spcBef>
                <a:spcPts val="0"/>
              </a:spcBef>
              <a:spcAft>
                <a:spcPts val="0"/>
              </a:spcAft>
              <a:buClr>
                <a:srgbClr val="000000"/>
              </a:buClr>
              <a:buSzPts val="1120"/>
              <a:buFont typeface="Arial"/>
              <a:buChar char="•"/>
            </a:pPr>
            <a:r>
              <a:rPr lang="en-US" sz="1120">
                <a:solidFill>
                  <a:srgbClr val="000000"/>
                </a:solidFill>
                <a:latin typeface="Arial"/>
                <a:ea typeface="Arial"/>
                <a:cs typeface="Arial"/>
                <a:sym typeface="Arial"/>
              </a:rPr>
              <a:t>Balance connectives with clear structure</a:t>
            </a:r>
            <a:endParaRPr sz="112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8" descr="preencoded.png"/>
          <p:cNvPicPr preferRelativeResize="0"/>
          <p:nvPr/>
        </p:nvPicPr>
        <p:blipFill rotWithShape="1">
          <a:blip r:embed="rId3">
            <a:alphaModFix/>
          </a:blip>
          <a:srcRect/>
          <a:stretch/>
        </p:blipFill>
        <p:spPr>
          <a:xfrm>
            <a:off x="0" y="0"/>
            <a:ext cx="12192000" cy="7391400"/>
          </a:xfrm>
          <a:prstGeom prst="rect">
            <a:avLst/>
          </a:prstGeom>
          <a:noFill/>
          <a:ln>
            <a:noFill/>
          </a:ln>
        </p:spPr>
      </p:pic>
      <p:pic>
        <p:nvPicPr>
          <p:cNvPr id="303" name="Google Shape;303;p8" descr="preencoded.png"/>
          <p:cNvPicPr preferRelativeResize="0"/>
          <p:nvPr/>
        </p:nvPicPr>
        <p:blipFill rotWithShape="1">
          <a:blip r:embed="rId4">
            <a:alphaModFix/>
          </a:blip>
          <a:srcRect/>
          <a:stretch/>
        </p:blipFill>
        <p:spPr>
          <a:xfrm>
            <a:off x="5334000" y="990600"/>
            <a:ext cx="1524000" cy="38100"/>
          </a:xfrm>
          <a:prstGeom prst="rect">
            <a:avLst/>
          </a:prstGeom>
          <a:noFill/>
          <a:ln>
            <a:noFill/>
          </a:ln>
        </p:spPr>
      </p:pic>
      <p:pic>
        <p:nvPicPr>
          <p:cNvPr id="304" name="Google Shape;304;p8" descr="preencoded.png"/>
          <p:cNvPicPr preferRelativeResize="0"/>
          <p:nvPr/>
        </p:nvPicPr>
        <p:blipFill rotWithShape="1">
          <a:blip r:embed="rId5">
            <a:alphaModFix/>
          </a:blip>
          <a:srcRect/>
          <a:stretch/>
        </p:blipFill>
        <p:spPr>
          <a:xfrm>
            <a:off x="857250" y="1257300"/>
            <a:ext cx="10477500" cy="5753100"/>
          </a:xfrm>
          <a:prstGeom prst="rect">
            <a:avLst/>
          </a:prstGeom>
          <a:noFill/>
          <a:ln>
            <a:noFill/>
          </a:ln>
        </p:spPr>
      </p:pic>
      <p:pic>
        <p:nvPicPr>
          <p:cNvPr id="305" name="Google Shape;305;p8" descr="preencoded.png"/>
          <p:cNvPicPr preferRelativeResize="0"/>
          <p:nvPr/>
        </p:nvPicPr>
        <p:blipFill rotWithShape="1">
          <a:blip r:embed="rId6">
            <a:alphaModFix/>
          </a:blip>
          <a:srcRect/>
          <a:stretch/>
        </p:blipFill>
        <p:spPr>
          <a:xfrm>
            <a:off x="1085850" y="2209800"/>
            <a:ext cx="10020300" cy="800100"/>
          </a:xfrm>
          <a:prstGeom prst="rect">
            <a:avLst/>
          </a:prstGeom>
          <a:noFill/>
          <a:ln>
            <a:noFill/>
          </a:ln>
        </p:spPr>
      </p:pic>
      <p:pic>
        <p:nvPicPr>
          <p:cNvPr id="306" name="Google Shape;306;p8" descr="preencoded.png"/>
          <p:cNvPicPr preferRelativeResize="0"/>
          <p:nvPr/>
        </p:nvPicPr>
        <p:blipFill rotWithShape="1">
          <a:blip r:embed="rId7">
            <a:alphaModFix/>
          </a:blip>
          <a:srcRect/>
          <a:stretch/>
        </p:blipFill>
        <p:spPr>
          <a:xfrm>
            <a:off x="1238250" y="2438400"/>
            <a:ext cx="342900" cy="342900"/>
          </a:xfrm>
          <a:prstGeom prst="rect">
            <a:avLst/>
          </a:prstGeom>
          <a:noFill/>
          <a:ln>
            <a:noFill/>
          </a:ln>
        </p:spPr>
      </p:pic>
      <p:pic>
        <p:nvPicPr>
          <p:cNvPr id="307" name="Google Shape;307;p8" descr="preencoded.png"/>
          <p:cNvPicPr preferRelativeResize="0"/>
          <p:nvPr/>
        </p:nvPicPr>
        <p:blipFill rotWithShape="1">
          <a:blip r:embed="rId8">
            <a:alphaModFix/>
          </a:blip>
          <a:srcRect/>
          <a:stretch/>
        </p:blipFill>
        <p:spPr>
          <a:xfrm>
            <a:off x="1733550" y="2447925"/>
            <a:ext cx="285750" cy="285750"/>
          </a:xfrm>
          <a:prstGeom prst="rect">
            <a:avLst/>
          </a:prstGeom>
          <a:noFill/>
          <a:ln>
            <a:noFill/>
          </a:ln>
        </p:spPr>
      </p:pic>
      <p:pic>
        <p:nvPicPr>
          <p:cNvPr id="308" name="Google Shape;308;p8" descr="preencoded.png"/>
          <p:cNvPicPr preferRelativeResize="0"/>
          <p:nvPr/>
        </p:nvPicPr>
        <p:blipFill rotWithShape="1">
          <a:blip r:embed="rId9">
            <a:alphaModFix/>
          </a:blip>
          <a:srcRect/>
          <a:stretch/>
        </p:blipFill>
        <p:spPr>
          <a:xfrm>
            <a:off x="10753725" y="2486025"/>
            <a:ext cx="200025" cy="228600"/>
          </a:xfrm>
          <a:prstGeom prst="rect">
            <a:avLst/>
          </a:prstGeom>
          <a:noFill/>
          <a:ln>
            <a:noFill/>
          </a:ln>
        </p:spPr>
      </p:pic>
      <p:pic>
        <p:nvPicPr>
          <p:cNvPr id="309" name="Google Shape;309;p8" descr="preencoded.png"/>
          <p:cNvPicPr preferRelativeResize="0"/>
          <p:nvPr/>
        </p:nvPicPr>
        <p:blipFill rotWithShape="1">
          <a:blip r:embed="rId10">
            <a:alphaModFix/>
          </a:blip>
          <a:srcRect/>
          <a:stretch/>
        </p:blipFill>
        <p:spPr>
          <a:xfrm>
            <a:off x="1085850" y="3162300"/>
            <a:ext cx="10020300" cy="800100"/>
          </a:xfrm>
          <a:prstGeom prst="rect">
            <a:avLst/>
          </a:prstGeom>
          <a:noFill/>
          <a:ln>
            <a:noFill/>
          </a:ln>
        </p:spPr>
      </p:pic>
      <p:pic>
        <p:nvPicPr>
          <p:cNvPr id="310" name="Google Shape;310;p8" descr="preencoded.png"/>
          <p:cNvPicPr preferRelativeResize="0"/>
          <p:nvPr/>
        </p:nvPicPr>
        <p:blipFill rotWithShape="1">
          <a:blip r:embed="rId7">
            <a:alphaModFix/>
          </a:blip>
          <a:srcRect/>
          <a:stretch/>
        </p:blipFill>
        <p:spPr>
          <a:xfrm>
            <a:off x="1238250" y="3390900"/>
            <a:ext cx="342900" cy="342900"/>
          </a:xfrm>
          <a:prstGeom prst="rect">
            <a:avLst/>
          </a:prstGeom>
          <a:noFill/>
          <a:ln>
            <a:noFill/>
          </a:ln>
        </p:spPr>
      </p:pic>
      <p:pic>
        <p:nvPicPr>
          <p:cNvPr id="311" name="Google Shape;311;p8" descr="preencoded.png"/>
          <p:cNvPicPr preferRelativeResize="0"/>
          <p:nvPr/>
        </p:nvPicPr>
        <p:blipFill rotWithShape="1">
          <a:blip r:embed="rId11">
            <a:alphaModFix/>
          </a:blip>
          <a:srcRect/>
          <a:stretch/>
        </p:blipFill>
        <p:spPr>
          <a:xfrm>
            <a:off x="1733550" y="3400425"/>
            <a:ext cx="219075" cy="285750"/>
          </a:xfrm>
          <a:prstGeom prst="rect">
            <a:avLst/>
          </a:prstGeom>
          <a:noFill/>
          <a:ln>
            <a:noFill/>
          </a:ln>
        </p:spPr>
      </p:pic>
      <p:pic>
        <p:nvPicPr>
          <p:cNvPr id="312" name="Google Shape;312;p8" descr="preencoded.png"/>
          <p:cNvPicPr preferRelativeResize="0"/>
          <p:nvPr/>
        </p:nvPicPr>
        <p:blipFill rotWithShape="1">
          <a:blip r:embed="rId9">
            <a:alphaModFix/>
          </a:blip>
          <a:srcRect/>
          <a:stretch/>
        </p:blipFill>
        <p:spPr>
          <a:xfrm>
            <a:off x="10753725" y="3438525"/>
            <a:ext cx="200025" cy="228600"/>
          </a:xfrm>
          <a:prstGeom prst="rect">
            <a:avLst/>
          </a:prstGeom>
          <a:noFill/>
          <a:ln>
            <a:noFill/>
          </a:ln>
        </p:spPr>
      </p:pic>
      <p:pic>
        <p:nvPicPr>
          <p:cNvPr id="313" name="Google Shape;313;p8" descr="preencoded.png"/>
          <p:cNvPicPr preferRelativeResize="0"/>
          <p:nvPr/>
        </p:nvPicPr>
        <p:blipFill rotWithShape="1">
          <a:blip r:embed="rId6">
            <a:alphaModFix/>
          </a:blip>
          <a:srcRect/>
          <a:stretch/>
        </p:blipFill>
        <p:spPr>
          <a:xfrm>
            <a:off x="1085850" y="4114800"/>
            <a:ext cx="10020300" cy="800100"/>
          </a:xfrm>
          <a:prstGeom prst="rect">
            <a:avLst/>
          </a:prstGeom>
          <a:noFill/>
          <a:ln>
            <a:noFill/>
          </a:ln>
        </p:spPr>
      </p:pic>
      <p:pic>
        <p:nvPicPr>
          <p:cNvPr id="314" name="Google Shape;314;p8" descr="preencoded.png"/>
          <p:cNvPicPr preferRelativeResize="0"/>
          <p:nvPr/>
        </p:nvPicPr>
        <p:blipFill rotWithShape="1">
          <a:blip r:embed="rId7">
            <a:alphaModFix/>
          </a:blip>
          <a:srcRect/>
          <a:stretch/>
        </p:blipFill>
        <p:spPr>
          <a:xfrm>
            <a:off x="1238250" y="4343400"/>
            <a:ext cx="342900" cy="342900"/>
          </a:xfrm>
          <a:prstGeom prst="rect">
            <a:avLst/>
          </a:prstGeom>
          <a:noFill/>
          <a:ln>
            <a:noFill/>
          </a:ln>
        </p:spPr>
      </p:pic>
      <p:pic>
        <p:nvPicPr>
          <p:cNvPr id="315" name="Google Shape;315;p8" descr="preencoded.png"/>
          <p:cNvPicPr preferRelativeResize="0"/>
          <p:nvPr/>
        </p:nvPicPr>
        <p:blipFill rotWithShape="1">
          <a:blip r:embed="rId12">
            <a:alphaModFix/>
          </a:blip>
          <a:srcRect/>
          <a:stretch/>
        </p:blipFill>
        <p:spPr>
          <a:xfrm>
            <a:off x="1733550" y="4352925"/>
            <a:ext cx="323850" cy="285750"/>
          </a:xfrm>
          <a:prstGeom prst="rect">
            <a:avLst/>
          </a:prstGeom>
          <a:noFill/>
          <a:ln>
            <a:noFill/>
          </a:ln>
        </p:spPr>
      </p:pic>
      <p:pic>
        <p:nvPicPr>
          <p:cNvPr id="316" name="Google Shape;316;p8" descr="preencoded.png"/>
          <p:cNvPicPr preferRelativeResize="0"/>
          <p:nvPr/>
        </p:nvPicPr>
        <p:blipFill rotWithShape="1">
          <a:blip r:embed="rId9">
            <a:alphaModFix/>
          </a:blip>
          <a:srcRect/>
          <a:stretch/>
        </p:blipFill>
        <p:spPr>
          <a:xfrm>
            <a:off x="10753725" y="4391025"/>
            <a:ext cx="200025" cy="228600"/>
          </a:xfrm>
          <a:prstGeom prst="rect">
            <a:avLst/>
          </a:prstGeom>
          <a:noFill/>
          <a:ln>
            <a:noFill/>
          </a:ln>
        </p:spPr>
      </p:pic>
      <p:pic>
        <p:nvPicPr>
          <p:cNvPr id="317" name="Google Shape;317;p8" descr="preencoded.png"/>
          <p:cNvPicPr preferRelativeResize="0"/>
          <p:nvPr/>
        </p:nvPicPr>
        <p:blipFill rotWithShape="1">
          <a:blip r:embed="rId13">
            <a:alphaModFix/>
          </a:blip>
          <a:srcRect/>
          <a:stretch/>
        </p:blipFill>
        <p:spPr>
          <a:xfrm>
            <a:off x="1085850" y="5067300"/>
            <a:ext cx="10020300" cy="1028700"/>
          </a:xfrm>
          <a:prstGeom prst="rect">
            <a:avLst/>
          </a:prstGeom>
          <a:noFill/>
          <a:ln>
            <a:noFill/>
          </a:ln>
        </p:spPr>
      </p:pic>
      <p:pic>
        <p:nvPicPr>
          <p:cNvPr id="318" name="Google Shape;318;p8" descr="preencoded.png"/>
          <p:cNvPicPr preferRelativeResize="0"/>
          <p:nvPr/>
        </p:nvPicPr>
        <p:blipFill rotWithShape="1">
          <a:blip r:embed="rId14">
            <a:alphaModFix/>
          </a:blip>
          <a:srcRect/>
          <a:stretch/>
        </p:blipFill>
        <p:spPr>
          <a:xfrm>
            <a:off x="1238250" y="5410200"/>
            <a:ext cx="336947" cy="342900"/>
          </a:xfrm>
          <a:prstGeom prst="rect">
            <a:avLst/>
          </a:prstGeom>
          <a:noFill/>
          <a:ln>
            <a:noFill/>
          </a:ln>
        </p:spPr>
      </p:pic>
      <p:pic>
        <p:nvPicPr>
          <p:cNvPr id="319" name="Google Shape;319;p8" descr="preencoded.png"/>
          <p:cNvPicPr preferRelativeResize="0"/>
          <p:nvPr/>
        </p:nvPicPr>
        <p:blipFill rotWithShape="1">
          <a:blip r:embed="rId15">
            <a:alphaModFix/>
          </a:blip>
          <a:srcRect/>
          <a:stretch/>
        </p:blipFill>
        <p:spPr>
          <a:xfrm>
            <a:off x="1727597" y="5419725"/>
            <a:ext cx="285750" cy="285750"/>
          </a:xfrm>
          <a:prstGeom prst="rect">
            <a:avLst/>
          </a:prstGeom>
          <a:noFill/>
          <a:ln>
            <a:noFill/>
          </a:ln>
        </p:spPr>
      </p:pic>
      <p:pic>
        <p:nvPicPr>
          <p:cNvPr id="320" name="Google Shape;320;p8" descr="preencoded.png"/>
          <p:cNvPicPr preferRelativeResize="0"/>
          <p:nvPr/>
        </p:nvPicPr>
        <p:blipFill rotWithShape="1">
          <a:blip r:embed="rId16">
            <a:alphaModFix/>
          </a:blip>
          <a:srcRect/>
          <a:stretch/>
        </p:blipFill>
        <p:spPr>
          <a:xfrm>
            <a:off x="1085850" y="6324600"/>
            <a:ext cx="10020300" cy="457200"/>
          </a:xfrm>
          <a:prstGeom prst="rect">
            <a:avLst/>
          </a:prstGeom>
          <a:noFill/>
          <a:ln>
            <a:noFill/>
          </a:ln>
        </p:spPr>
      </p:pic>
      <p:pic>
        <p:nvPicPr>
          <p:cNvPr id="321" name="Google Shape;321;p8" descr="preencoded.png"/>
          <p:cNvPicPr preferRelativeResize="0"/>
          <p:nvPr/>
        </p:nvPicPr>
        <p:blipFill rotWithShape="1">
          <a:blip r:embed="rId17">
            <a:alphaModFix/>
          </a:blip>
          <a:srcRect/>
          <a:stretch/>
        </p:blipFill>
        <p:spPr>
          <a:xfrm>
            <a:off x="2151906" y="6467475"/>
            <a:ext cx="152400" cy="152400"/>
          </a:xfrm>
          <a:prstGeom prst="rect">
            <a:avLst/>
          </a:prstGeom>
          <a:noFill/>
          <a:ln>
            <a:noFill/>
          </a:ln>
        </p:spPr>
      </p:pic>
      <p:sp>
        <p:nvSpPr>
          <p:cNvPr id="322" name="Google Shape;322;p8"/>
          <p:cNvSpPr/>
          <p:nvPr/>
        </p:nvSpPr>
        <p:spPr>
          <a:xfrm>
            <a:off x="-190500" y="381000"/>
            <a:ext cx="12573000" cy="457200"/>
          </a:xfrm>
          <a:prstGeom prst="rect">
            <a:avLst/>
          </a:prstGeom>
          <a:noFill/>
          <a:ln>
            <a:noFill/>
          </a:ln>
        </p:spPr>
        <p:txBody>
          <a:bodyPr spcFirstLastPara="1" wrap="square" lIns="0" tIns="0" rIns="0" bIns="0" anchor="t" anchorCtr="0">
            <a:spAutoFit/>
          </a:bodyPr>
          <a:lstStyle/>
          <a:p>
            <a:pPr marL="0" marR="0" lvl="0" indent="0" algn="ctr" rtl="0">
              <a:lnSpc>
                <a:spcPct val="113996"/>
              </a:lnSpc>
              <a:spcBef>
                <a:spcPts val="0"/>
              </a:spcBef>
              <a:spcAft>
                <a:spcPts val="0"/>
              </a:spcAft>
              <a:buClr>
                <a:srgbClr val="FFFFFF"/>
              </a:buClr>
              <a:buSzPts val="3158"/>
              <a:buFont typeface="Arial"/>
              <a:buNone/>
            </a:pPr>
            <a:r>
              <a:rPr lang="en-US" sz="3158" b="1">
                <a:solidFill>
                  <a:srgbClr val="FFFFFF"/>
                </a:solidFill>
                <a:latin typeface="Arial"/>
                <a:ea typeface="Arial"/>
                <a:cs typeface="Arial"/>
                <a:sym typeface="Arial"/>
              </a:rPr>
              <a:t>The Writing Process: Planning</a:t>
            </a:r>
            <a:endParaRPr sz="3158">
              <a:solidFill>
                <a:schemeClr val="dk1"/>
              </a:solidFill>
              <a:latin typeface="Calibri"/>
              <a:ea typeface="Calibri"/>
              <a:cs typeface="Calibri"/>
              <a:sym typeface="Calibri"/>
            </a:endParaRPr>
          </a:p>
        </p:txBody>
      </p:sp>
      <p:sp>
        <p:nvSpPr>
          <p:cNvPr id="323" name="Google Shape;323;p8"/>
          <p:cNvSpPr/>
          <p:nvPr/>
        </p:nvSpPr>
        <p:spPr>
          <a:xfrm>
            <a:off x="1085850" y="1485900"/>
            <a:ext cx="10020300" cy="533400"/>
          </a:xfrm>
          <a:prstGeom prst="rect">
            <a:avLst/>
          </a:prstGeom>
          <a:noFill/>
          <a:ln>
            <a:noFill/>
          </a:ln>
        </p:spPr>
        <p:txBody>
          <a:bodyPr spcFirstLastPara="1" wrap="square" lIns="0" tIns="0" rIns="0" bIns="0" anchor="t" anchorCtr="0">
            <a:spAutoFit/>
          </a:bodyPr>
          <a:lstStyle/>
          <a:p>
            <a:pPr marL="0" marR="0" lvl="0" indent="0" algn="ctr" rtl="0">
              <a:lnSpc>
                <a:spcPct val="152173"/>
              </a:lnSpc>
              <a:spcBef>
                <a:spcPts val="0"/>
              </a:spcBef>
              <a:spcAft>
                <a:spcPts val="0"/>
              </a:spcAft>
              <a:buClr>
                <a:srgbClr val="374151"/>
              </a:buClr>
              <a:buSzPts val="1380"/>
              <a:buFont typeface="Arial"/>
              <a:buNone/>
            </a:pPr>
            <a:r>
              <a:rPr lang="en-US" sz="1380">
                <a:solidFill>
                  <a:srgbClr val="374151"/>
                </a:solidFill>
                <a:latin typeface="Arial"/>
                <a:ea typeface="Arial"/>
                <a:cs typeface="Arial"/>
                <a:sym typeface="Arial"/>
              </a:rPr>
              <a:t>Effective planning is the cornerstone of a well-structured and comprehensive report. This stage involves several critical steps that ensure clarity and coherence.</a:t>
            </a:r>
            <a:endParaRPr sz="1380">
              <a:solidFill>
                <a:schemeClr val="dk1"/>
              </a:solidFill>
              <a:latin typeface="Calibri"/>
              <a:ea typeface="Calibri"/>
              <a:cs typeface="Calibri"/>
              <a:sym typeface="Calibri"/>
            </a:endParaRPr>
          </a:p>
        </p:txBody>
      </p:sp>
      <p:sp>
        <p:nvSpPr>
          <p:cNvPr id="324" name="Google Shape;324;p8"/>
          <p:cNvSpPr/>
          <p:nvPr/>
        </p:nvSpPr>
        <p:spPr>
          <a:xfrm>
            <a:off x="1346002" y="2438400"/>
            <a:ext cx="377190" cy="3429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FFFFFF"/>
              </a:buClr>
              <a:buSzPts val="1344"/>
              <a:buFont typeface="Arial"/>
              <a:buNone/>
            </a:pPr>
            <a:r>
              <a:rPr lang="en-US" sz="1344" b="1">
                <a:solidFill>
                  <a:srgbClr val="FFFFFF"/>
                </a:solidFill>
                <a:latin typeface="Arial"/>
                <a:ea typeface="Arial"/>
                <a:cs typeface="Arial"/>
                <a:sym typeface="Arial"/>
              </a:rPr>
              <a:t>1</a:t>
            </a:r>
            <a:endParaRPr sz="1344">
              <a:solidFill>
                <a:schemeClr val="dk1"/>
              </a:solidFill>
              <a:latin typeface="Calibri"/>
              <a:ea typeface="Calibri"/>
              <a:cs typeface="Calibri"/>
              <a:sym typeface="Calibri"/>
            </a:endParaRPr>
          </a:p>
        </p:txBody>
      </p:sp>
      <p:sp>
        <p:nvSpPr>
          <p:cNvPr id="325" name="Google Shape;325;p8"/>
          <p:cNvSpPr/>
          <p:nvPr/>
        </p:nvSpPr>
        <p:spPr>
          <a:xfrm>
            <a:off x="2171700" y="2362200"/>
            <a:ext cx="9001318"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Analyse the Question</a:t>
            </a:r>
            <a:endParaRPr sz="1380">
              <a:solidFill>
                <a:schemeClr val="dk1"/>
              </a:solidFill>
              <a:latin typeface="Calibri"/>
              <a:ea typeface="Calibri"/>
              <a:cs typeface="Calibri"/>
              <a:sym typeface="Calibri"/>
            </a:endParaRPr>
          </a:p>
        </p:txBody>
      </p:sp>
      <p:sp>
        <p:nvSpPr>
          <p:cNvPr id="326" name="Google Shape;326;p8"/>
          <p:cNvSpPr/>
          <p:nvPr/>
        </p:nvSpPr>
        <p:spPr>
          <a:xfrm>
            <a:off x="2171700" y="2628900"/>
            <a:ext cx="9001318"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Carefully read and deconstruct the report prompt to identify specific requirements, audience, and purpose.</a:t>
            </a:r>
            <a:endParaRPr sz="1120">
              <a:solidFill>
                <a:schemeClr val="dk1"/>
              </a:solidFill>
              <a:latin typeface="Calibri"/>
              <a:ea typeface="Calibri"/>
              <a:cs typeface="Calibri"/>
              <a:sym typeface="Calibri"/>
            </a:endParaRPr>
          </a:p>
        </p:txBody>
      </p:sp>
      <p:sp>
        <p:nvSpPr>
          <p:cNvPr id="327" name="Google Shape;327;p8"/>
          <p:cNvSpPr/>
          <p:nvPr/>
        </p:nvSpPr>
        <p:spPr>
          <a:xfrm>
            <a:off x="1346002" y="3390900"/>
            <a:ext cx="377190" cy="3429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FFFFFF"/>
              </a:buClr>
              <a:buSzPts val="1344"/>
              <a:buFont typeface="Arial"/>
              <a:buNone/>
            </a:pPr>
            <a:r>
              <a:rPr lang="en-US" sz="1344" b="1">
                <a:solidFill>
                  <a:srgbClr val="FFFFFF"/>
                </a:solidFill>
                <a:latin typeface="Arial"/>
                <a:ea typeface="Arial"/>
                <a:cs typeface="Arial"/>
                <a:sym typeface="Arial"/>
              </a:rPr>
              <a:t>2</a:t>
            </a:r>
            <a:endParaRPr sz="1344">
              <a:solidFill>
                <a:schemeClr val="dk1"/>
              </a:solidFill>
              <a:latin typeface="Calibri"/>
              <a:ea typeface="Calibri"/>
              <a:cs typeface="Calibri"/>
              <a:sym typeface="Calibri"/>
            </a:endParaRPr>
          </a:p>
        </p:txBody>
      </p:sp>
      <p:sp>
        <p:nvSpPr>
          <p:cNvPr id="328" name="Google Shape;328;p8"/>
          <p:cNvSpPr/>
          <p:nvPr/>
        </p:nvSpPr>
        <p:spPr>
          <a:xfrm>
            <a:off x="2105025" y="3314700"/>
            <a:ext cx="7803609"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Brainstorm Key Points</a:t>
            </a:r>
            <a:endParaRPr sz="1380">
              <a:solidFill>
                <a:schemeClr val="dk1"/>
              </a:solidFill>
              <a:latin typeface="Calibri"/>
              <a:ea typeface="Calibri"/>
              <a:cs typeface="Calibri"/>
              <a:sym typeface="Calibri"/>
            </a:endParaRPr>
          </a:p>
        </p:txBody>
      </p:sp>
      <p:sp>
        <p:nvSpPr>
          <p:cNvPr id="329" name="Google Shape;329;p8"/>
          <p:cNvSpPr/>
          <p:nvPr/>
        </p:nvSpPr>
        <p:spPr>
          <a:xfrm>
            <a:off x="2105025" y="3581400"/>
            <a:ext cx="7803609"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Generate all relevant ideas, observations, and data points that address the report's purpose.</a:t>
            </a:r>
            <a:endParaRPr sz="1120">
              <a:solidFill>
                <a:schemeClr val="dk1"/>
              </a:solidFill>
              <a:latin typeface="Calibri"/>
              <a:ea typeface="Calibri"/>
              <a:cs typeface="Calibri"/>
              <a:sym typeface="Calibri"/>
            </a:endParaRPr>
          </a:p>
        </p:txBody>
      </p:sp>
      <p:sp>
        <p:nvSpPr>
          <p:cNvPr id="330" name="Google Shape;330;p8"/>
          <p:cNvSpPr/>
          <p:nvPr/>
        </p:nvSpPr>
        <p:spPr>
          <a:xfrm>
            <a:off x="1346002" y="4343400"/>
            <a:ext cx="377190" cy="3429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FFFFFF"/>
              </a:buClr>
              <a:buSzPts val="1344"/>
              <a:buFont typeface="Arial"/>
              <a:buNone/>
            </a:pPr>
            <a:r>
              <a:rPr lang="en-US" sz="1344" b="1">
                <a:solidFill>
                  <a:srgbClr val="FFFFFF"/>
                </a:solidFill>
                <a:latin typeface="Arial"/>
                <a:ea typeface="Arial"/>
                <a:cs typeface="Arial"/>
                <a:sym typeface="Arial"/>
              </a:rPr>
              <a:t>3</a:t>
            </a:r>
            <a:endParaRPr sz="1344">
              <a:solidFill>
                <a:schemeClr val="dk1"/>
              </a:solidFill>
              <a:latin typeface="Calibri"/>
              <a:ea typeface="Calibri"/>
              <a:cs typeface="Calibri"/>
              <a:sym typeface="Calibri"/>
            </a:endParaRPr>
          </a:p>
        </p:txBody>
      </p:sp>
      <p:sp>
        <p:nvSpPr>
          <p:cNvPr id="331" name="Google Shape;331;p8"/>
          <p:cNvSpPr/>
          <p:nvPr/>
        </p:nvSpPr>
        <p:spPr>
          <a:xfrm>
            <a:off x="2209800" y="4267200"/>
            <a:ext cx="8444210"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Create Logical Outline</a:t>
            </a:r>
            <a:endParaRPr sz="1380">
              <a:solidFill>
                <a:schemeClr val="dk1"/>
              </a:solidFill>
              <a:latin typeface="Calibri"/>
              <a:ea typeface="Calibri"/>
              <a:cs typeface="Calibri"/>
              <a:sym typeface="Calibri"/>
            </a:endParaRPr>
          </a:p>
        </p:txBody>
      </p:sp>
      <p:sp>
        <p:nvSpPr>
          <p:cNvPr id="332" name="Google Shape;332;p8"/>
          <p:cNvSpPr/>
          <p:nvPr/>
        </p:nvSpPr>
        <p:spPr>
          <a:xfrm>
            <a:off x="2209800" y="4533900"/>
            <a:ext cx="8444210" cy="2286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Develop a clear structure with main headings and subheadings to ensure logical flow of information.</a:t>
            </a:r>
            <a:endParaRPr sz="1120">
              <a:solidFill>
                <a:schemeClr val="dk1"/>
              </a:solidFill>
              <a:latin typeface="Calibri"/>
              <a:ea typeface="Calibri"/>
              <a:cs typeface="Calibri"/>
              <a:sym typeface="Calibri"/>
            </a:endParaRPr>
          </a:p>
        </p:txBody>
      </p:sp>
      <p:sp>
        <p:nvSpPr>
          <p:cNvPr id="333" name="Google Shape;333;p8"/>
          <p:cNvSpPr/>
          <p:nvPr/>
        </p:nvSpPr>
        <p:spPr>
          <a:xfrm>
            <a:off x="1343025" y="5410200"/>
            <a:ext cx="370642" cy="3429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FFFFFF"/>
              </a:buClr>
              <a:buSzPts val="1344"/>
              <a:buFont typeface="Arial"/>
              <a:buNone/>
            </a:pPr>
            <a:r>
              <a:rPr lang="en-US" sz="1344" b="1">
                <a:solidFill>
                  <a:srgbClr val="FFFFFF"/>
                </a:solidFill>
                <a:latin typeface="Arial"/>
                <a:ea typeface="Arial"/>
                <a:cs typeface="Arial"/>
                <a:sym typeface="Arial"/>
              </a:rPr>
              <a:t>4</a:t>
            </a:r>
            <a:endParaRPr sz="1344">
              <a:solidFill>
                <a:schemeClr val="dk1"/>
              </a:solidFill>
              <a:latin typeface="Calibri"/>
              <a:ea typeface="Calibri"/>
              <a:cs typeface="Calibri"/>
              <a:sym typeface="Calibri"/>
            </a:endParaRPr>
          </a:p>
        </p:txBody>
      </p:sp>
      <p:sp>
        <p:nvSpPr>
          <p:cNvPr id="334" name="Google Shape;334;p8"/>
          <p:cNvSpPr/>
          <p:nvPr/>
        </p:nvSpPr>
        <p:spPr>
          <a:xfrm>
            <a:off x="2165747" y="5219700"/>
            <a:ext cx="9666803"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Select Information</a:t>
            </a:r>
            <a:endParaRPr sz="1380">
              <a:solidFill>
                <a:schemeClr val="dk1"/>
              </a:solidFill>
              <a:latin typeface="Calibri"/>
              <a:ea typeface="Calibri"/>
              <a:cs typeface="Calibri"/>
              <a:sym typeface="Calibri"/>
            </a:endParaRPr>
          </a:p>
        </p:txBody>
      </p:sp>
      <p:sp>
        <p:nvSpPr>
          <p:cNvPr id="335" name="Google Shape;335;p8"/>
          <p:cNvSpPr/>
          <p:nvPr/>
        </p:nvSpPr>
        <p:spPr>
          <a:xfrm>
            <a:off x="2165747" y="5486400"/>
            <a:ext cx="8788003"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Determine specific information and evidence for each section to ensure meaningful contribution to report objectives.</a:t>
            </a:r>
            <a:endParaRPr sz="1120">
              <a:solidFill>
                <a:schemeClr val="dk1"/>
              </a:solidFill>
              <a:latin typeface="Calibri"/>
              <a:ea typeface="Calibri"/>
              <a:cs typeface="Calibri"/>
              <a:sym typeface="Calibri"/>
            </a:endParaRPr>
          </a:p>
        </p:txBody>
      </p:sp>
      <p:sp>
        <p:nvSpPr>
          <p:cNvPr id="336" name="Google Shape;336;p8"/>
          <p:cNvSpPr/>
          <p:nvPr/>
        </p:nvSpPr>
        <p:spPr>
          <a:xfrm>
            <a:off x="710565" y="6438900"/>
            <a:ext cx="10770870" cy="2286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6B21A8"/>
              </a:buClr>
              <a:buSzPts val="1120"/>
              <a:buFont typeface="Arial"/>
              <a:buNone/>
            </a:pPr>
            <a:r>
              <a:rPr lang="en-US" sz="1120" b="1">
                <a:solidFill>
                  <a:srgbClr val="6B21A8"/>
                </a:solidFill>
                <a:latin typeface="Arial"/>
                <a:ea typeface="Arial"/>
                <a:cs typeface="Arial"/>
                <a:sym typeface="Arial"/>
              </a:rPr>
              <a:t>Key Benefit:</a:t>
            </a:r>
            <a:r>
              <a:rPr lang="en-US" sz="1120">
                <a:solidFill>
                  <a:srgbClr val="6B21A8"/>
                </a:solidFill>
                <a:latin typeface="Arial"/>
                <a:ea typeface="Arial"/>
                <a:cs typeface="Arial"/>
                <a:sym typeface="Arial"/>
              </a:rPr>
              <a:t>Effective planning ensures clarity, accuracy, and logical structure in your final report.</a:t>
            </a:r>
            <a:endParaRPr sz="112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9" descr="preencoded.png"/>
          <p:cNvPicPr preferRelativeResize="0"/>
          <p:nvPr/>
        </p:nvPicPr>
        <p:blipFill rotWithShape="1">
          <a:blip r:embed="rId3">
            <a:alphaModFix/>
          </a:blip>
          <a:srcRect/>
          <a:stretch/>
        </p:blipFill>
        <p:spPr>
          <a:xfrm>
            <a:off x="0" y="0"/>
            <a:ext cx="12192000" cy="6972300"/>
          </a:xfrm>
          <a:prstGeom prst="rect">
            <a:avLst/>
          </a:prstGeom>
          <a:noFill/>
          <a:ln>
            <a:noFill/>
          </a:ln>
        </p:spPr>
      </p:pic>
      <p:pic>
        <p:nvPicPr>
          <p:cNvPr id="343" name="Google Shape;343;p9" descr="preencoded.png"/>
          <p:cNvPicPr preferRelativeResize="0"/>
          <p:nvPr/>
        </p:nvPicPr>
        <p:blipFill rotWithShape="1">
          <a:blip r:embed="rId4">
            <a:alphaModFix/>
          </a:blip>
          <a:srcRect/>
          <a:stretch/>
        </p:blipFill>
        <p:spPr>
          <a:xfrm>
            <a:off x="5486400" y="914400"/>
            <a:ext cx="1219200" cy="38100"/>
          </a:xfrm>
          <a:prstGeom prst="rect">
            <a:avLst/>
          </a:prstGeom>
          <a:noFill/>
          <a:ln>
            <a:noFill/>
          </a:ln>
        </p:spPr>
      </p:pic>
      <p:pic>
        <p:nvPicPr>
          <p:cNvPr id="344" name="Google Shape;344;p9" descr="preencoded.png"/>
          <p:cNvPicPr preferRelativeResize="0"/>
          <p:nvPr/>
        </p:nvPicPr>
        <p:blipFill rotWithShape="1">
          <a:blip r:embed="rId5">
            <a:alphaModFix/>
          </a:blip>
          <a:srcRect/>
          <a:stretch/>
        </p:blipFill>
        <p:spPr>
          <a:xfrm>
            <a:off x="857250" y="1181100"/>
            <a:ext cx="10477500" cy="5410200"/>
          </a:xfrm>
          <a:prstGeom prst="rect">
            <a:avLst/>
          </a:prstGeom>
          <a:noFill/>
          <a:ln>
            <a:noFill/>
          </a:ln>
        </p:spPr>
      </p:pic>
      <p:pic>
        <p:nvPicPr>
          <p:cNvPr id="345" name="Google Shape;345;p9" descr="preencoded.png"/>
          <p:cNvPicPr preferRelativeResize="0"/>
          <p:nvPr/>
        </p:nvPicPr>
        <p:blipFill rotWithShape="1">
          <a:blip r:embed="rId6">
            <a:alphaModFix/>
          </a:blip>
          <a:srcRect/>
          <a:stretch/>
        </p:blipFill>
        <p:spPr>
          <a:xfrm>
            <a:off x="1085850" y="1447800"/>
            <a:ext cx="228600" cy="228600"/>
          </a:xfrm>
          <a:prstGeom prst="rect">
            <a:avLst/>
          </a:prstGeom>
          <a:noFill/>
          <a:ln>
            <a:noFill/>
          </a:ln>
        </p:spPr>
      </p:pic>
      <p:pic>
        <p:nvPicPr>
          <p:cNvPr id="346" name="Google Shape;346;p9" descr="preencoded.png"/>
          <p:cNvPicPr preferRelativeResize="0"/>
          <p:nvPr/>
        </p:nvPicPr>
        <p:blipFill rotWithShape="1">
          <a:blip r:embed="rId7">
            <a:alphaModFix/>
          </a:blip>
          <a:srcRect/>
          <a:stretch/>
        </p:blipFill>
        <p:spPr>
          <a:xfrm>
            <a:off x="1085850" y="1866900"/>
            <a:ext cx="4857750" cy="1028700"/>
          </a:xfrm>
          <a:prstGeom prst="rect">
            <a:avLst/>
          </a:prstGeom>
          <a:noFill/>
          <a:ln>
            <a:noFill/>
          </a:ln>
        </p:spPr>
      </p:pic>
      <p:pic>
        <p:nvPicPr>
          <p:cNvPr id="347" name="Google Shape;347;p9" descr="preencoded.png"/>
          <p:cNvPicPr preferRelativeResize="0"/>
          <p:nvPr/>
        </p:nvPicPr>
        <p:blipFill rotWithShape="1">
          <a:blip r:embed="rId7">
            <a:alphaModFix/>
          </a:blip>
          <a:srcRect/>
          <a:stretch/>
        </p:blipFill>
        <p:spPr>
          <a:xfrm>
            <a:off x="1085850" y="3048000"/>
            <a:ext cx="4857750" cy="1028700"/>
          </a:xfrm>
          <a:prstGeom prst="rect">
            <a:avLst/>
          </a:prstGeom>
          <a:noFill/>
          <a:ln>
            <a:noFill/>
          </a:ln>
        </p:spPr>
      </p:pic>
      <p:pic>
        <p:nvPicPr>
          <p:cNvPr id="348" name="Google Shape;348;p9" descr="preencoded.png"/>
          <p:cNvPicPr preferRelativeResize="0"/>
          <p:nvPr/>
        </p:nvPicPr>
        <p:blipFill rotWithShape="1">
          <a:blip r:embed="rId7">
            <a:alphaModFix/>
          </a:blip>
          <a:srcRect/>
          <a:stretch/>
        </p:blipFill>
        <p:spPr>
          <a:xfrm>
            <a:off x="1085850" y="4229100"/>
            <a:ext cx="4857750" cy="1028700"/>
          </a:xfrm>
          <a:prstGeom prst="rect">
            <a:avLst/>
          </a:prstGeom>
          <a:noFill/>
          <a:ln>
            <a:noFill/>
          </a:ln>
        </p:spPr>
      </p:pic>
      <p:pic>
        <p:nvPicPr>
          <p:cNvPr id="349" name="Google Shape;349;p9" descr="preencoded.png"/>
          <p:cNvPicPr preferRelativeResize="0"/>
          <p:nvPr/>
        </p:nvPicPr>
        <p:blipFill rotWithShape="1">
          <a:blip r:embed="rId8">
            <a:alphaModFix/>
          </a:blip>
          <a:srcRect/>
          <a:stretch/>
        </p:blipFill>
        <p:spPr>
          <a:xfrm>
            <a:off x="2790825" y="5486400"/>
            <a:ext cx="381000" cy="381000"/>
          </a:xfrm>
          <a:prstGeom prst="rect">
            <a:avLst/>
          </a:prstGeom>
          <a:noFill/>
          <a:ln>
            <a:noFill/>
          </a:ln>
        </p:spPr>
      </p:pic>
      <p:pic>
        <p:nvPicPr>
          <p:cNvPr id="350" name="Google Shape;350;p9" descr="preencoded.png"/>
          <p:cNvPicPr preferRelativeResize="0"/>
          <p:nvPr/>
        </p:nvPicPr>
        <p:blipFill rotWithShape="1">
          <a:blip r:embed="rId9">
            <a:alphaModFix/>
          </a:blip>
          <a:srcRect/>
          <a:stretch/>
        </p:blipFill>
        <p:spPr>
          <a:xfrm>
            <a:off x="2905125" y="5600700"/>
            <a:ext cx="152400" cy="152400"/>
          </a:xfrm>
          <a:prstGeom prst="rect">
            <a:avLst/>
          </a:prstGeom>
          <a:noFill/>
          <a:ln>
            <a:noFill/>
          </a:ln>
        </p:spPr>
      </p:pic>
      <p:pic>
        <p:nvPicPr>
          <p:cNvPr id="351" name="Google Shape;351;p9" descr="preencoded.png"/>
          <p:cNvPicPr preferRelativeResize="0"/>
          <p:nvPr/>
        </p:nvPicPr>
        <p:blipFill rotWithShape="1">
          <a:blip r:embed="rId10">
            <a:alphaModFix/>
          </a:blip>
          <a:srcRect/>
          <a:stretch/>
        </p:blipFill>
        <p:spPr>
          <a:xfrm>
            <a:off x="3324225" y="5486400"/>
            <a:ext cx="381000" cy="381000"/>
          </a:xfrm>
          <a:prstGeom prst="rect">
            <a:avLst/>
          </a:prstGeom>
          <a:noFill/>
          <a:ln>
            <a:noFill/>
          </a:ln>
        </p:spPr>
      </p:pic>
      <p:pic>
        <p:nvPicPr>
          <p:cNvPr id="352" name="Google Shape;352;p9" descr="preencoded.png"/>
          <p:cNvPicPr preferRelativeResize="0"/>
          <p:nvPr/>
        </p:nvPicPr>
        <p:blipFill rotWithShape="1">
          <a:blip r:embed="rId11">
            <a:alphaModFix/>
          </a:blip>
          <a:srcRect/>
          <a:stretch/>
        </p:blipFill>
        <p:spPr>
          <a:xfrm>
            <a:off x="3457575" y="5600700"/>
            <a:ext cx="114300" cy="152400"/>
          </a:xfrm>
          <a:prstGeom prst="rect">
            <a:avLst/>
          </a:prstGeom>
          <a:noFill/>
          <a:ln>
            <a:noFill/>
          </a:ln>
        </p:spPr>
      </p:pic>
      <p:pic>
        <p:nvPicPr>
          <p:cNvPr id="353" name="Google Shape;353;p9" descr="preencoded.png"/>
          <p:cNvPicPr preferRelativeResize="0"/>
          <p:nvPr/>
        </p:nvPicPr>
        <p:blipFill rotWithShape="1">
          <a:blip r:embed="rId12">
            <a:alphaModFix/>
          </a:blip>
          <a:srcRect/>
          <a:stretch/>
        </p:blipFill>
        <p:spPr>
          <a:xfrm>
            <a:off x="3857625" y="5486400"/>
            <a:ext cx="381000" cy="381000"/>
          </a:xfrm>
          <a:prstGeom prst="rect">
            <a:avLst/>
          </a:prstGeom>
          <a:noFill/>
          <a:ln>
            <a:noFill/>
          </a:ln>
        </p:spPr>
      </p:pic>
      <p:pic>
        <p:nvPicPr>
          <p:cNvPr id="354" name="Google Shape;354;p9" descr="preencoded.png"/>
          <p:cNvPicPr preferRelativeResize="0"/>
          <p:nvPr/>
        </p:nvPicPr>
        <p:blipFill rotWithShape="1">
          <a:blip r:embed="rId13">
            <a:alphaModFix/>
          </a:blip>
          <a:srcRect/>
          <a:stretch/>
        </p:blipFill>
        <p:spPr>
          <a:xfrm>
            <a:off x="3971925" y="5600700"/>
            <a:ext cx="152400" cy="152400"/>
          </a:xfrm>
          <a:prstGeom prst="rect">
            <a:avLst/>
          </a:prstGeom>
          <a:noFill/>
          <a:ln>
            <a:noFill/>
          </a:ln>
        </p:spPr>
      </p:pic>
      <p:pic>
        <p:nvPicPr>
          <p:cNvPr id="355" name="Google Shape;355;p9" descr="preencoded.png"/>
          <p:cNvPicPr preferRelativeResize="0"/>
          <p:nvPr/>
        </p:nvPicPr>
        <p:blipFill rotWithShape="1">
          <a:blip r:embed="rId14">
            <a:alphaModFix/>
          </a:blip>
          <a:srcRect/>
          <a:stretch/>
        </p:blipFill>
        <p:spPr>
          <a:xfrm>
            <a:off x="6096000" y="1409700"/>
            <a:ext cx="5010150" cy="4953000"/>
          </a:xfrm>
          <a:prstGeom prst="rect">
            <a:avLst/>
          </a:prstGeom>
          <a:noFill/>
          <a:ln>
            <a:noFill/>
          </a:ln>
        </p:spPr>
      </p:pic>
      <p:pic>
        <p:nvPicPr>
          <p:cNvPr id="356" name="Google Shape;356;p9" descr="preencoded.png"/>
          <p:cNvPicPr preferRelativeResize="0"/>
          <p:nvPr/>
        </p:nvPicPr>
        <p:blipFill rotWithShape="1">
          <a:blip r:embed="rId15">
            <a:alphaModFix/>
          </a:blip>
          <a:srcRect/>
          <a:stretch/>
        </p:blipFill>
        <p:spPr>
          <a:xfrm>
            <a:off x="6248400" y="1447800"/>
            <a:ext cx="228600" cy="228600"/>
          </a:xfrm>
          <a:prstGeom prst="rect">
            <a:avLst/>
          </a:prstGeom>
          <a:noFill/>
          <a:ln>
            <a:noFill/>
          </a:ln>
        </p:spPr>
      </p:pic>
      <p:pic>
        <p:nvPicPr>
          <p:cNvPr id="357" name="Google Shape;357;p9" descr="preencoded.png"/>
          <p:cNvPicPr preferRelativeResize="0"/>
          <p:nvPr/>
        </p:nvPicPr>
        <p:blipFill rotWithShape="1">
          <a:blip r:embed="rId16">
            <a:alphaModFix/>
          </a:blip>
          <a:srcRect/>
          <a:stretch/>
        </p:blipFill>
        <p:spPr>
          <a:xfrm>
            <a:off x="6248400" y="1866900"/>
            <a:ext cx="4857750" cy="952500"/>
          </a:xfrm>
          <a:prstGeom prst="rect">
            <a:avLst/>
          </a:prstGeom>
          <a:noFill/>
          <a:ln>
            <a:noFill/>
          </a:ln>
        </p:spPr>
      </p:pic>
      <p:pic>
        <p:nvPicPr>
          <p:cNvPr id="358" name="Google Shape;358;p9" descr="preencoded.png"/>
          <p:cNvPicPr preferRelativeResize="0"/>
          <p:nvPr/>
        </p:nvPicPr>
        <p:blipFill rotWithShape="1">
          <a:blip r:embed="rId17">
            <a:alphaModFix/>
          </a:blip>
          <a:srcRect/>
          <a:stretch/>
        </p:blipFill>
        <p:spPr>
          <a:xfrm>
            <a:off x="6362700" y="2057400"/>
            <a:ext cx="190500" cy="190500"/>
          </a:xfrm>
          <a:prstGeom prst="rect">
            <a:avLst/>
          </a:prstGeom>
          <a:noFill/>
          <a:ln>
            <a:noFill/>
          </a:ln>
        </p:spPr>
      </p:pic>
      <p:pic>
        <p:nvPicPr>
          <p:cNvPr id="359" name="Google Shape;359;p9" descr="preencoded.png"/>
          <p:cNvPicPr preferRelativeResize="0"/>
          <p:nvPr/>
        </p:nvPicPr>
        <p:blipFill rotWithShape="1">
          <a:blip r:embed="rId18">
            <a:alphaModFix/>
          </a:blip>
          <a:srcRect/>
          <a:stretch/>
        </p:blipFill>
        <p:spPr>
          <a:xfrm>
            <a:off x="6248400" y="2971800"/>
            <a:ext cx="4857750" cy="1181100"/>
          </a:xfrm>
          <a:prstGeom prst="rect">
            <a:avLst/>
          </a:prstGeom>
          <a:noFill/>
          <a:ln>
            <a:noFill/>
          </a:ln>
        </p:spPr>
      </p:pic>
      <p:pic>
        <p:nvPicPr>
          <p:cNvPr id="360" name="Google Shape;360;p9" descr="preencoded.png"/>
          <p:cNvPicPr preferRelativeResize="0"/>
          <p:nvPr/>
        </p:nvPicPr>
        <p:blipFill rotWithShape="1">
          <a:blip r:embed="rId17">
            <a:alphaModFix/>
          </a:blip>
          <a:srcRect/>
          <a:stretch/>
        </p:blipFill>
        <p:spPr>
          <a:xfrm>
            <a:off x="6362700" y="3162300"/>
            <a:ext cx="190500" cy="190500"/>
          </a:xfrm>
          <a:prstGeom prst="rect">
            <a:avLst/>
          </a:prstGeom>
          <a:noFill/>
          <a:ln>
            <a:noFill/>
          </a:ln>
        </p:spPr>
      </p:pic>
      <p:pic>
        <p:nvPicPr>
          <p:cNvPr id="361" name="Google Shape;361;p9" descr="preencoded.png"/>
          <p:cNvPicPr preferRelativeResize="0"/>
          <p:nvPr/>
        </p:nvPicPr>
        <p:blipFill rotWithShape="1">
          <a:blip r:embed="rId16">
            <a:alphaModFix/>
          </a:blip>
          <a:srcRect/>
          <a:stretch/>
        </p:blipFill>
        <p:spPr>
          <a:xfrm>
            <a:off x="6248400" y="4305300"/>
            <a:ext cx="4857750" cy="952500"/>
          </a:xfrm>
          <a:prstGeom prst="rect">
            <a:avLst/>
          </a:prstGeom>
          <a:noFill/>
          <a:ln>
            <a:noFill/>
          </a:ln>
        </p:spPr>
      </p:pic>
      <p:pic>
        <p:nvPicPr>
          <p:cNvPr id="362" name="Google Shape;362;p9" descr="preencoded.png"/>
          <p:cNvPicPr preferRelativeResize="0"/>
          <p:nvPr/>
        </p:nvPicPr>
        <p:blipFill rotWithShape="1">
          <a:blip r:embed="rId17">
            <a:alphaModFix/>
          </a:blip>
          <a:srcRect/>
          <a:stretch/>
        </p:blipFill>
        <p:spPr>
          <a:xfrm>
            <a:off x="6362700" y="4495800"/>
            <a:ext cx="190500" cy="190500"/>
          </a:xfrm>
          <a:prstGeom prst="rect">
            <a:avLst/>
          </a:prstGeom>
          <a:noFill/>
          <a:ln>
            <a:noFill/>
          </a:ln>
        </p:spPr>
      </p:pic>
      <p:pic>
        <p:nvPicPr>
          <p:cNvPr id="363" name="Google Shape;363;p9" descr="preencoded.png"/>
          <p:cNvPicPr preferRelativeResize="0"/>
          <p:nvPr/>
        </p:nvPicPr>
        <p:blipFill rotWithShape="1">
          <a:blip r:embed="rId16">
            <a:alphaModFix/>
          </a:blip>
          <a:srcRect/>
          <a:stretch/>
        </p:blipFill>
        <p:spPr>
          <a:xfrm>
            <a:off x="6248400" y="5410200"/>
            <a:ext cx="4857750" cy="952500"/>
          </a:xfrm>
          <a:prstGeom prst="rect">
            <a:avLst/>
          </a:prstGeom>
          <a:noFill/>
          <a:ln>
            <a:noFill/>
          </a:ln>
        </p:spPr>
      </p:pic>
      <p:pic>
        <p:nvPicPr>
          <p:cNvPr id="364" name="Google Shape;364;p9" descr="preencoded.png"/>
          <p:cNvPicPr preferRelativeResize="0"/>
          <p:nvPr/>
        </p:nvPicPr>
        <p:blipFill rotWithShape="1">
          <a:blip r:embed="rId17">
            <a:alphaModFix/>
          </a:blip>
          <a:srcRect/>
          <a:stretch/>
        </p:blipFill>
        <p:spPr>
          <a:xfrm>
            <a:off x="6362700" y="5600700"/>
            <a:ext cx="190500" cy="190500"/>
          </a:xfrm>
          <a:prstGeom prst="rect">
            <a:avLst/>
          </a:prstGeom>
          <a:noFill/>
          <a:ln>
            <a:noFill/>
          </a:ln>
        </p:spPr>
      </p:pic>
      <p:sp>
        <p:nvSpPr>
          <p:cNvPr id="365" name="Google Shape;365;p9"/>
          <p:cNvSpPr/>
          <p:nvPr/>
        </p:nvSpPr>
        <p:spPr>
          <a:xfrm>
            <a:off x="-190500" y="381000"/>
            <a:ext cx="12573000" cy="381000"/>
          </a:xfrm>
          <a:prstGeom prst="rect">
            <a:avLst/>
          </a:prstGeom>
          <a:noFill/>
          <a:ln>
            <a:noFill/>
          </a:ln>
        </p:spPr>
        <p:txBody>
          <a:bodyPr spcFirstLastPara="1" wrap="square" lIns="0" tIns="0" rIns="0" bIns="0" anchor="t" anchorCtr="0">
            <a:spAutoFit/>
          </a:bodyPr>
          <a:lstStyle/>
          <a:p>
            <a:pPr marL="0" marR="0" lvl="0" indent="0" algn="ctr" rtl="0">
              <a:lnSpc>
                <a:spcPct val="123660"/>
              </a:lnSpc>
              <a:spcBef>
                <a:spcPts val="0"/>
              </a:spcBef>
              <a:spcAft>
                <a:spcPts val="0"/>
              </a:spcAft>
              <a:buClr>
                <a:srgbClr val="FFFFFF"/>
              </a:buClr>
              <a:buSzPts val="2426"/>
              <a:buFont typeface="Arial"/>
              <a:buNone/>
            </a:pPr>
            <a:r>
              <a:rPr lang="en-US" sz="2426" b="1">
                <a:solidFill>
                  <a:srgbClr val="FFFFFF"/>
                </a:solidFill>
                <a:latin typeface="Arial"/>
                <a:ea typeface="Arial"/>
                <a:cs typeface="Arial"/>
                <a:sym typeface="Arial"/>
              </a:rPr>
              <a:t>The Writing Process: Drafting and Review</a:t>
            </a:r>
            <a:endParaRPr sz="2426">
              <a:solidFill>
                <a:schemeClr val="dk1"/>
              </a:solidFill>
              <a:latin typeface="Calibri"/>
              <a:ea typeface="Calibri"/>
              <a:cs typeface="Calibri"/>
              <a:sym typeface="Calibri"/>
            </a:endParaRPr>
          </a:p>
        </p:txBody>
      </p:sp>
      <p:sp>
        <p:nvSpPr>
          <p:cNvPr id="366" name="Google Shape;366;p9"/>
          <p:cNvSpPr/>
          <p:nvPr/>
        </p:nvSpPr>
        <p:spPr>
          <a:xfrm>
            <a:off x="1390650" y="1409700"/>
            <a:ext cx="5343525"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Drafting</a:t>
            </a:r>
            <a:endParaRPr sz="1645">
              <a:solidFill>
                <a:schemeClr val="dk1"/>
              </a:solidFill>
              <a:latin typeface="Calibri"/>
              <a:ea typeface="Calibri"/>
              <a:cs typeface="Calibri"/>
              <a:sym typeface="Calibri"/>
            </a:endParaRPr>
          </a:p>
        </p:txBody>
      </p:sp>
      <p:sp>
        <p:nvSpPr>
          <p:cNvPr id="367" name="Google Shape;367;p9"/>
          <p:cNvSpPr/>
          <p:nvPr/>
        </p:nvSpPr>
        <p:spPr>
          <a:xfrm>
            <a:off x="1238250" y="2019300"/>
            <a:ext cx="5008245"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First Draft Focus</a:t>
            </a:r>
            <a:endParaRPr sz="1380">
              <a:solidFill>
                <a:schemeClr val="dk1"/>
              </a:solidFill>
              <a:latin typeface="Calibri"/>
              <a:ea typeface="Calibri"/>
              <a:cs typeface="Calibri"/>
              <a:sym typeface="Calibri"/>
            </a:endParaRPr>
          </a:p>
        </p:txBody>
      </p:sp>
      <p:sp>
        <p:nvSpPr>
          <p:cNvPr id="368" name="Google Shape;368;p9"/>
          <p:cNvSpPr/>
          <p:nvPr/>
        </p:nvSpPr>
        <p:spPr>
          <a:xfrm>
            <a:off x="1238250" y="2286000"/>
            <a:ext cx="455295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Write based on your detailed plan, focusing on getting all information down in a structured manner.</a:t>
            </a:r>
            <a:endParaRPr sz="1120">
              <a:solidFill>
                <a:schemeClr val="dk1"/>
              </a:solidFill>
              <a:latin typeface="Calibri"/>
              <a:ea typeface="Calibri"/>
              <a:cs typeface="Calibri"/>
              <a:sym typeface="Calibri"/>
            </a:endParaRPr>
          </a:p>
        </p:txBody>
      </p:sp>
      <p:sp>
        <p:nvSpPr>
          <p:cNvPr id="369" name="Google Shape;369;p9"/>
          <p:cNvSpPr/>
          <p:nvPr/>
        </p:nvSpPr>
        <p:spPr>
          <a:xfrm>
            <a:off x="1238250" y="3200400"/>
            <a:ext cx="5008245"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Content Organization</a:t>
            </a:r>
            <a:endParaRPr sz="1380">
              <a:solidFill>
                <a:schemeClr val="dk1"/>
              </a:solidFill>
              <a:latin typeface="Calibri"/>
              <a:ea typeface="Calibri"/>
              <a:cs typeface="Calibri"/>
              <a:sym typeface="Calibri"/>
            </a:endParaRPr>
          </a:p>
        </p:txBody>
      </p:sp>
      <p:sp>
        <p:nvSpPr>
          <p:cNvPr id="370" name="Google Shape;370;p9"/>
          <p:cNvSpPr/>
          <p:nvPr/>
        </p:nvSpPr>
        <p:spPr>
          <a:xfrm>
            <a:off x="1238250" y="3467100"/>
            <a:ext cx="455295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Follow your logical outline, ensuring each section contributes meaningfully to the report's objectives.</a:t>
            </a:r>
            <a:endParaRPr sz="1120">
              <a:solidFill>
                <a:schemeClr val="dk1"/>
              </a:solidFill>
              <a:latin typeface="Calibri"/>
              <a:ea typeface="Calibri"/>
              <a:cs typeface="Calibri"/>
              <a:sym typeface="Calibri"/>
            </a:endParaRPr>
          </a:p>
        </p:txBody>
      </p:sp>
      <p:sp>
        <p:nvSpPr>
          <p:cNvPr id="371" name="Google Shape;371;p9"/>
          <p:cNvSpPr/>
          <p:nvPr/>
        </p:nvSpPr>
        <p:spPr>
          <a:xfrm>
            <a:off x="1238250" y="4381500"/>
            <a:ext cx="5008245" cy="266700"/>
          </a:xfrm>
          <a:prstGeom prst="rect">
            <a:avLst/>
          </a:prstGeom>
          <a:noFill/>
          <a:ln>
            <a:noFill/>
          </a:ln>
        </p:spPr>
        <p:txBody>
          <a:bodyPr spcFirstLastPara="1" wrap="square" lIns="0" tIns="0" rIns="0" bIns="0" anchor="t" anchorCtr="0">
            <a:spAutoFit/>
          </a:bodyPr>
          <a:lstStyle/>
          <a:p>
            <a:pPr marL="0" marR="0" lvl="0" indent="0" algn="l" rtl="0">
              <a:lnSpc>
                <a:spcPct val="152173"/>
              </a:lnSpc>
              <a:spcBef>
                <a:spcPts val="0"/>
              </a:spcBef>
              <a:spcAft>
                <a:spcPts val="0"/>
              </a:spcAft>
              <a:buClr>
                <a:srgbClr val="6B21A8"/>
              </a:buClr>
              <a:buSzPts val="1380"/>
              <a:buFont typeface="Arial"/>
              <a:buNone/>
            </a:pPr>
            <a:r>
              <a:rPr lang="en-US" sz="1380" b="1">
                <a:solidFill>
                  <a:srgbClr val="6B21A8"/>
                </a:solidFill>
                <a:latin typeface="Arial"/>
                <a:ea typeface="Arial"/>
                <a:cs typeface="Arial"/>
                <a:sym typeface="Arial"/>
              </a:rPr>
              <a:t>Initial Read-through</a:t>
            </a:r>
            <a:endParaRPr sz="1380">
              <a:solidFill>
                <a:schemeClr val="dk1"/>
              </a:solidFill>
              <a:latin typeface="Calibri"/>
              <a:ea typeface="Calibri"/>
              <a:cs typeface="Calibri"/>
              <a:sym typeface="Calibri"/>
            </a:endParaRPr>
          </a:p>
        </p:txBody>
      </p:sp>
      <p:sp>
        <p:nvSpPr>
          <p:cNvPr id="372" name="Google Shape;372;p9"/>
          <p:cNvSpPr/>
          <p:nvPr/>
        </p:nvSpPr>
        <p:spPr>
          <a:xfrm>
            <a:off x="1238250" y="4648200"/>
            <a:ext cx="455295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After writing, read through your draft to check for clarity and logical flow between sections.</a:t>
            </a:r>
            <a:endParaRPr sz="1120">
              <a:solidFill>
                <a:schemeClr val="dk1"/>
              </a:solidFill>
              <a:latin typeface="Calibri"/>
              <a:ea typeface="Calibri"/>
              <a:cs typeface="Calibri"/>
              <a:sym typeface="Calibri"/>
            </a:endParaRPr>
          </a:p>
        </p:txBody>
      </p:sp>
      <p:sp>
        <p:nvSpPr>
          <p:cNvPr id="373" name="Google Shape;373;p9"/>
          <p:cNvSpPr/>
          <p:nvPr/>
        </p:nvSpPr>
        <p:spPr>
          <a:xfrm>
            <a:off x="6553200" y="1409700"/>
            <a:ext cx="5343525" cy="304800"/>
          </a:xfrm>
          <a:prstGeom prst="rect">
            <a:avLst/>
          </a:prstGeom>
          <a:noFill/>
          <a:ln>
            <a:noFill/>
          </a:ln>
        </p:spPr>
        <p:txBody>
          <a:bodyPr spcFirstLastPara="1" wrap="square" lIns="0" tIns="0" rIns="0" bIns="0" anchor="t" anchorCtr="0">
            <a:spAutoFit/>
          </a:bodyPr>
          <a:lstStyle/>
          <a:p>
            <a:pPr marL="0" marR="0" lvl="0" indent="0" algn="l" rtl="0">
              <a:lnSpc>
                <a:spcPct val="145896"/>
              </a:lnSpc>
              <a:spcBef>
                <a:spcPts val="0"/>
              </a:spcBef>
              <a:spcAft>
                <a:spcPts val="0"/>
              </a:spcAft>
              <a:buClr>
                <a:srgbClr val="6B21A8"/>
              </a:buClr>
              <a:buSzPts val="1645"/>
              <a:buFont typeface="Arial"/>
              <a:buNone/>
            </a:pPr>
            <a:r>
              <a:rPr lang="en-US" sz="1645" b="1">
                <a:solidFill>
                  <a:srgbClr val="6B21A8"/>
                </a:solidFill>
                <a:latin typeface="Arial"/>
                <a:ea typeface="Arial"/>
                <a:cs typeface="Arial"/>
                <a:sym typeface="Arial"/>
              </a:rPr>
              <a:t>Review Checklist</a:t>
            </a:r>
            <a:endParaRPr sz="1645">
              <a:solidFill>
                <a:schemeClr val="dk1"/>
              </a:solidFill>
              <a:latin typeface="Calibri"/>
              <a:ea typeface="Calibri"/>
              <a:cs typeface="Calibri"/>
              <a:sym typeface="Calibri"/>
            </a:endParaRPr>
          </a:p>
        </p:txBody>
      </p:sp>
      <p:sp>
        <p:nvSpPr>
          <p:cNvPr id="374" name="Google Shape;374;p9"/>
          <p:cNvSpPr/>
          <p:nvPr/>
        </p:nvSpPr>
        <p:spPr>
          <a:xfrm>
            <a:off x="6667500" y="1981200"/>
            <a:ext cx="4756785"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Factual Accuracy</a:t>
            </a:r>
            <a:endParaRPr sz="1260">
              <a:solidFill>
                <a:schemeClr val="dk1"/>
              </a:solidFill>
              <a:latin typeface="Calibri"/>
              <a:ea typeface="Calibri"/>
              <a:cs typeface="Calibri"/>
              <a:sym typeface="Calibri"/>
            </a:endParaRPr>
          </a:p>
        </p:txBody>
      </p:sp>
      <p:sp>
        <p:nvSpPr>
          <p:cNvPr id="375" name="Google Shape;375;p9"/>
          <p:cNvSpPr/>
          <p:nvPr/>
        </p:nvSpPr>
        <p:spPr>
          <a:xfrm>
            <a:off x="6667500" y="2247900"/>
            <a:ext cx="432435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Verify that all data, statistics, and claims are correct and supported by evidence.</a:t>
            </a:r>
            <a:endParaRPr sz="1120">
              <a:solidFill>
                <a:schemeClr val="dk1"/>
              </a:solidFill>
              <a:latin typeface="Calibri"/>
              <a:ea typeface="Calibri"/>
              <a:cs typeface="Calibri"/>
              <a:sym typeface="Calibri"/>
            </a:endParaRPr>
          </a:p>
        </p:txBody>
      </p:sp>
      <p:sp>
        <p:nvSpPr>
          <p:cNvPr id="376" name="Google Shape;376;p9"/>
          <p:cNvSpPr/>
          <p:nvPr/>
        </p:nvSpPr>
        <p:spPr>
          <a:xfrm>
            <a:off x="6667500" y="3086100"/>
            <a:ext cx="4756785"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Formal and Objective Tone</a:t>
            </a:r>
            <a:endParaRPr sz="1260">
              <a:solidFill>
                <a:schemeClr val="dk1"/>
              </a:solidFill>
              <a:latin typeface="Calibri"/>
              <a:ea typeface="Calibri"/>
              <a:cs typeface="Calibri"/>
              <a:sym typeface="Calibri"/>
            </a:endParaRPr>
          </a:p>
        </p:txBody>
      </p:sp>
      <p:sp>
        <p:nvSpPr>
          <p:cNvPr id="377" name="Google Shape;377;p9"/>
          <p:cNvSpPr/>
          <p:nvPr/>
        </p:nvSpPr>
        <p:spPr>
          <a:xfrm>
            <a:off x="6667500" y="3352800"/>
            <a:ext cx="4324350" cy="6858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Check that language is consistently formal and objective, avoiding personal opinions or informal expressions.</a:t>
            </a:r>
            <a:endParaRPr sz="1120">
              <a:solidFill>
                <a:schemeClr val="dk1"/>
              </a:solidFill>
              <a:latin typeface="Calibri"/>
              <a:ea typeface="Calibri"/>
              <a:cs typeface="Calibri"/>
              <a:sym typeface="Calibri"/>
            </a:endParaRPr>
          </a:p>
        </p:txBody>
      </p:sp>
      <p:sp>
        <p:nvSpPr>
          <p:cNvPr id="378" name="Google Shape;378;p9"/>
          <p:cNvSpPr/>
          <p:nvPr/>
        </p:nvSpPr>
        <p:spPr>
          <a:xfrm>
            <a:off x="6667500" y="4419600"/>
            <a:ext cx="4756785"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Proofreading for SPaG</a:t>
            </a:r>
            <a:endParaRPr sz="1260">
              <a:solidFill>
                <a:schemeClr val="dk1"/>
              </a:solidFill>
              <a:latin typeface="Calibri"/>
              <a:ea typeface="Calibri"/>
              <a:cs typeface="Calibri"/>
              <a:sym typeface="Calibri"/>
            </a:endParaRPr>
          </a:p>
        </p:txBody>
      </p:sp>
      <p:sp>
        <p:nvSpPr>
          <p:cNvPr id="379" name="Google Shape;379;p9"/>
          <p:cNvSpPr/>
          <p:nvPr/>
        </p:nvSpPr>
        <p:spPr>
          <a:xfrm>
            <a:off x="6667500" y="4686300"/>
            <a:ext cx="432435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Carefully proofread the entire report for any spelling, punctuation, and grammatical errors.</a:t>
            </a:r>
            <a:endParaRPr sz="1120">
              <a:solidFill>
                <a:schemeClr val="dk1"/>
              </a:solidFill>
              <a:latin typeface="Calibri"/>
              <a:ea typeface="Calibri"/>
              <a:cs typeface="Calibri"/>
              <a:sym typeface="Calibri"/>
            </a:endParaRPr>
          </a:p>
        </p:txBody>
      </p:sp>
      <p:sp>
        <p:nvSpPr>
          <p:cNvPr id="380" name="Google Shape;380;p9"/>
          <p:cNvSpPr/>
          <p:nvPr/>
        </p:nvSpPr>
        <p:spPr>
          <a:xfrm>
            <a:off x="6667500" y="5524500"/>
            <a:ext cx="4756785" cy="266700"/>
          </a:xfrm>
          <a:prstGeom prst="rect">
            <a:avLst/>
          </a:prstGeom>
          <a:noFill/>
          <a:ln>
            <a:noFill/>
          </a:ln>
        </p:spPr>
        <p:txBody>
          <a:bodyPr spcFirstLastPara="1" wrap="square" lIns="0" tIns="0" rIns="0" bIns="0" anchor="t" anchorCtr="0">
            <a:spAutoFit/>
          </a:bodyPr>
          <a:lstStyle/>
          <a:p>
            <a:pPr marL="0" marR="0" lvl="0" indent="0" algn="l" rtl="0">
              <a:lnSpc>
                <a:spcPct val="166666"/>
              </a:lnSpc>
              <a:spcBef>
                <a:spcPts val="0"/>
              </a:spcBef>
              <a:spcAft>
                <a:spcPts val="0"/>
              </a:spcAft>
              <a:buClr>
                <a:srgbClr val="6B21A8"/>
              </a:buClr>
              <a:buSzPts val="1260"/>
              <a:buFont typeface="Arial"/>
              <a:buNone/>
            </a:pPr>
            <a:r>
              <a:rPr lang="en-US" sz="1260" b="1">
                <a:solidFill>
                  <a:srgbClr val="6B21A8"/>
                </a:solidFill>
                <a:latin typeface="Arial"/>
                <a:ea typeface="Arial"/>
                <a:cs typeface="Arial"/>
                <a:sym typeface="Arial"/>
              </a:rPr>
              <a:t>Question Adherence</a:t>
            </a:r>
            <a:endParaRPr sz="1260">
              <a:solidFill>
                <a:schemeClr val="dk1"/>
              </a:solidFill>
              <a:latin typeface="Calibri"/>
              <a:ea typeface="Calibri"/>
              <a:cs typeface="Calibri"/>
              <a:sym typeface="Calibri"/>
            </a:endParaRPr>
          </a:p>
        </p:txBody>
      </p:sp>
      <p:sp>
        <p:nvSpPr>
          <p:cNvPr id="381" name="Google Shape;381;p9"/>
          <p:cNvSpPr/>
          <p:nvPr/>
        </p:nvSpPr>
        <p:spPr>
          <a:xfrm>
            <a:off x="6667500" y="5791200"/>
            <a:ext cx="4324350" cy="457200"/>
          </a:xfrm>
          <a:prstGeom prst="rect">
            <a:avLst/>
          </a:prstGeom>
          <a:noFill/>
          <a:ln>
            <a:noFill/>
          </a:ln>
        </p:spPr>
        <p:txBody>
          <a:bodyPr spcFirstLastPara="1" wrap="square" lIns="0" tIns="0" rIns="0" bIns="0" anchor="t" anchorCtr="0">
            <a:spAutoFit/>
          </a:bodyPr>
          <a:lstStyle/>
          <a:p>
            <a:pPr marL="0" marR="0" lvl="0" indent="0" algn="l" rtl="0">
              <a:lnSpc>
                <a:spcPct val="160714"/>
              </a:lnSpc>
              <a:spcBef>
                <a:spcPts val="0"/>
              </a:spcBef>
              <a:spcAft>
                <a:spcPts val="0"/>
              </a:spcAft>
              <a:buClr>
                <a:srgbClr val="374151"/>
              </a:buClr>
              <a:buSzPts val="1120"/>
              <a:buFont typeface="Arial"/>
              <a:buNone/>
            </a:pPr>
            <a:r>
              <a:rPr lang="en-US" sz="1120">
                <a:solidFill>
                  <a:srgbClr val="374151"/>
                </a:solidFill>
                <a:latin typeface="Arial"/>
                <a:ea typeface="Arial"/>
                <a:cs typeface="Arial"/>
                <a:sym typeface="Arial"/>
              </a:rPr>
              <a:t>Ensure that all aspects of the original report question or prompt have been fully addressed and answered.</a:t>
            </a:r>
            <a:endParaRPr sz="112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1298</Words>
  <Application>Microsoft Office PowerPoint</Application>
  <PresentationFormat>Widescreen</PresentationFormat>
  <Paragraphs>201</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PptxGenJS</dc:creator>
  <cp:lastModifiedBy>VIHS-FASEELA</cp:lastModifiedBy>
  <cp:revision>1</cp:revision>
  <dcterms:created xsi:type="dcterms:W3CDTF">2025-09-28T05:05:56Z</dcterms:created>
  <dcterms:modified xsi:type="dcterms:W3CDTF">2025-10-07T07:09:37Z</dcterms:modified>
</cp:coreProperties>
</file>