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57" r:id="rId7"/>
    <p:sldId id="258"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HS-FASEELA" initials="V" lastIdx="1" clrIdx="0">
    <p:extLst>
      <p:ext uri="{19B8F6BF-5375-455C-9EA6-DF929625EA0E}">
        <p15:presenceInfo xmlns:p15="http://schemas.microsoft.com/office/powerpoint/2012/main" userId="VIHS-FASEE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14C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9-30T12:04:18.652" idx="1">
    <p:pos x="7680" y="1"/>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FC3C8-7D41-4205-8D02-B28A7B1BC6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1A91EC-1037-7AF2-8BAA-4E353FB45C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A1EA5A-EFCF-9643-B6CB-5ADBF2164660}"/>
              </a:ext>
            </a:extLst>
          </p:cNvPr>
          <p:cNvSpPr>
            <a:spLocks noGrp="1"/>
          </p:cNvSpPr>
          <p:nvPr>
            <p:ph type="dt" sz="half" idx="10"/>
          </p:nvPr>
        </p:nvSpPr>
        <p:spPr/>
        <p:txBody>
          <a:bodyPr/>
          <a:lstStyle/>
          <a:p>
            <a:fld id="{4151B54C-2483-4714-84D5-0AA19BC3B2D6}" type="datetimeFigureOut">
              <a:rPr lang="en-US" smtClean="0"/>
              <a:t>9/30/2025</a:t>
            </a:fld>
            <a:endParaRPr lang="en-US"/>
          </a:p>
        </p:txBody>
      </p:sp>
      <p:sp>
        <p:nvSpPr>
          <p:cNvPr id="5" name="Footer Placeholder 4">
            <a:extLst>
              <a:ext uri="{FF2B5EF4-FFF2-40B4-BE49-F238E27FC236}">
                <a16:creationId xmlns:a16="http://schemas.microsoft.com/office/drawing/2014/main" id="{46AB0EE1-8A46-2BBC-3011-B82A5BF1EC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98305-9047-4973-9D94-0ED97DC76AB5}"/>
              </a:ext>
            </a:extLst>
          </p:cNvPr>
          <p:cNvSpPr>
            <a:spLocks noGrp="1"/>
          </p:cNvSpPr>
          <p:nvPr>
            <p:ph type="sldNum" sz="quarter" idx="12"/>
          </p:nvPr>
        </p:nvSpPr>
        <p:spPr/>
        <p:txBody>
          <a:bodyPr/>
          <a:lstStyle/>
          <a:p>
            <a:fld id="{88549845-D5B9-4665-823B-C9F55136B2B6}" type="slidenum">
              <a:rPr lang="en-US" smtClean="0"/>
              <a:t>‹#›</a:t>
            </a:fld>
            <a:endParaRPr lang="en-US"/>
          </a:p>
        </p:txBody>
      </p:sp>
    </p:spTree>
    <p:extLst>
      <p:ext uri="{BB962C8B-B14F-4D97-AF65-F5344CB8AC3E}">
        <p14:creationId xmlns:p14="http://schemas.microsoft.com/office/powerpoint/2010/main" val="3538780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AB1C8-C0DD-6467-2B74-70231A8D8A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CE57E5-675E-C386-7E90-5DD109EFD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33D2C-F8BA-FEFE-F4E9-11D4EC983307}"/>
              </a:ext>
            </a:extLst>
          </p:cNvPr>
          <p:cNvSpPr>
            <a:spLocks noGrp="1"/>
          </p:cNvSpPr>
          <p:nvPr>
            <p:ph type="dt" sz="half" idx="10"/>
          </p:nvPr>
        </p:nvSpPr>
        <p:spPr/>
        <p:txBody>
          <a:bodyPr/>
          <a:lstStyle/>
          <a:p>
            <a:fld id="{4151B54C-2483-4714-84D5-0AA19BC3B2D6}" type="datetimeFigureOut">
              <a:rPr lang="en-US" smtClean="0"/>
              <a:t>9/30/2025</a:t>
            </a:fld>
            <a:endParaRPr lang="en-US"/>
          </a:p>
        </p:txBody>
      </p:sp>
      <p:sp>
        <p:nvSpPr>
          <p:cNvPr id="5" name="Footer Placeholder 4">
            <a:extLst>
              <a:ext uri="{FF2B5EF4-FFF2-40B4-BE49-F238E27FC236}">
                <a16:creationId xmlns:a16="http://schemas.microsoft.com/office/drawing/2014/main" id="{18321AF8-36C6-7D77-39A4-EF3E903CF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EF788-8B84-BB64-8F80-E668C39816B7}"/>
              </a:ext>
            </a:extLst>
          </p:cNvPr>
          <p:cNvSpPr>
            <a:spLocks noGrp="1"/>
          </p:cNvSpPr>
          <p:nvPr>
            <p:ph type="sldNum" sz="quarter" idx="12"/>
          </p:nvPr>
        </p:nvSpPr>
        <p:spPr/>
        <p:txBody>
          <a:bodyPr/>
          <a:lstStyle/>
          <a:p>
            <a:fld id="{88549845-D5B9-4665-823B-C9F55136B2B6}" type="slidenum">
              <a:rPr lang="en-US" smtClean="0"/>
              <a:t>‹#›</a:t>
            </a:fld>
            <a:endParaRPr lang="en-US"/>
          </a:p>
        </p:txBody>
      </p:sp>
    </p:spTree>
    <p:extLst>
      <p:ext uri="{BB962C8B-B14F-4D97-AF65-F5344CB8AC3E}">
        <p14:creationId xmlns:p14="http://schemas.microsoft.com/office/powerpoint/2010/main" val="264644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0302A4-EB4F-E6A0-4F1F-0EE5E85272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C25EA2-7E8D-1946-03A2-854ECEAC31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E72083-DA63-251C-F977-D21F6905234A}"/>
              </a:ext>
            </a:extLst>
          </p:cNvPr>
          <p:cNvSpPr>
            <a:spLocks noGrp="1"/>
          </p:cNvSpPr>
          <p:nvPr>
            <p:ph type="dt" sz="half" idx="10"/>
          </p:nvPr>
        </p:nvSpPr>
        <p:spPr/>
        <p:txBody>
          <a:bodyPr/>
          <a:lstStyle/>
          <a:p>
            <a:fld id="{4151B54C-2483-4714-84D5-0AA19BC3B2D6}" type="datetimeFigureOut">
              <a:rPr lang="en-US" smtClean="0"/>
              <a:t>9/30/2025</a:t>
            </a:fld>
            <a:endParaRPr lang="en-US"/>
          </a:p>
        </p:txBody>
      </p:sp>
      <p:sp>
        <p:nvSpPr>
          <p:cNvPr id="5" name="Footer Placeholder 4">
            <a:extLst>
              <a:ext uri="{FF2B5EF4-FFF2-40B4-BE49-F238E27FC236}">
                <a16:creationId xmlns:a16="http://schemas.microsoft.com/office/drawing/2014/main" id="{79F81D20-BB44-8EF4-FC32-0374F2D20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724EA-C3AB-404E-3016-A3362127250B}"/>
              </a:ext>
            </a:extLst>
          </p:cNvPr>
          <p:cNvSpPr>
            <a:spLocks noGrp="1"/>
          </p:cNvSpPr>
          <p:nvPr>
            <p:ph type="sldNum" sz="quarter" idx="12"/>
          </p:nvPr>
        </p:nvSpPr>
        <p:spPr/>
        <p:txBody>
          <a:bodyPr/>
          <a:lstStyle/>
          <a:p>
            <a:fld id="{88549845-D5B9-4665-823B-C9F55136B2B6}" type="slidenum">
              <a:rPr lang="en-US" smtClean="0"/>
              <a:t>‹#›</a:t>
            </a:fld>
            <a:endParaRPr lang="en-US"/>
          </a:p>
        </p:txBody>
      </p:sp>
    </p:spTree>
    <p:extLst>
      <p:ext uri="{BB962C8B-B14F-4D97-AF65-F5344CB8AC3E}">
        <p14:creationId xmlns:p14="http://schemas.microsoft.com/office/powerpoint/2010/main" val="135170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642DD-7B7F-8E9B-76E1-BD667A6CF0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3FF2EA-EAFB-77A7-F638-BC58275283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794A4-91C9-14CF-6E66-EB3A1EA3E8F1}"/>
              </a:ext>
            </a:extLst>
          </p:cNvPr>
          <p:cNvSpPr>
            <a:spLocks noGrp="1"/>
          </p:cNvSpPr>
          <p:nvPr>
            <p:ph type="dt" sz="half" idx="10"/>
          </p:nvPr>
        </p:nvSpPr>
        <p:spPr/>
        <p:txBody>
          <a:bodyPr/>
          <a:lstStyle/>
          <a:p>
            <a:fld id="{4151B54C-2483-4714-84D5-0AA19BC3B2D6}" type="datetimeFigureOut">
              <a:rPr lang="en-US" smtClean="0"/>
              <a:t>9/30/2025</a:t>
            </a:fld>
            <a:endParaRPr lang="en-US"/>
          </a:p>
        </p:txBody>
      </p:sp>
      <p:sp>
        <p:nvSpPr>
          <p:cNvPr id="5" name="Footer Placeholder 4">
            <a:extLst>
              <a:ext uri="{FF2B5EF4-FFF2-40B4-BE49-F238E27FC236}">
                <a16:creationId xmlns:a16="http://schemas.microsoft.com/office/drawing/2014/main" id="{3F2D6DF6-A9AC-1BC2-80E4-490064AA0F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00D2D-0ABA-6987-4B80-651F53927836}"/>
              </a:ext>
            </a:extLst>
          </p:cNvPr>
          <p:cNvSpPr>
            <a:spLocks noGrp="1"/>
          </p:cNvSpPr>
          <p:nvPr>
            <p:ph type="sldNum" sz="quarter" idx="12"/>
          </p:nvPr>
        </p:nvSpPr>
        <p:spPr/>
        <p:txBody>
          <a:bodyPr/>
          <a:lstStyle/>
          <a:p>
            <a:fld id="{88549845-D5B9-4665-823B-C9F55136B2B6}" type="slidenum">
              <a:rPr lang="en-US" smtClean="0"/>
              <a:t>‹#›</a:t>
            </a:fld>
            <a:endParaRPr lang="en-US"/>
          </a:p>
        </p:txBody>
      </p:sp>
    </p:spTree>
    <p:extLst>
      <p:ext uri="{BB962C8B-B14F-4D97-AF65-F5344CB8AC3E}">
        <p14:creationId xmlns:p14="http://schemas.microsoft.com/office/powerpoint/2010/main" val="1602891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56CAA-F418-C599-8531-229E366466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8E41BF-D185-83E9-6009-07DD5B925D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EDD5E1-A143-2BF5-397B-66DEEEBDAF34}"/>
              </a:ext>
            </a:extLst>
          </p:cNvPr>
          <p:cNvSpPr>
            <a:spLocks noGrp="1"/>
          </p:cNvSpPr>
          <p:nvPr>
            <p:ph type="dt" sz="half" idx="10"/>
          </p:nvPr>
        </p:nvSpPr>
        <p:spPr/>
        <p:txBody>
          <a:bodyPr/>
          <a:lstStyle/>
          <a:p>
            <a:fld id="{4151B54C-2483-4714-84D5-0AA19BC3B2D6}" type="datetimeFigureOut">
              <a:rPr lang="en-US" smtClean="0"/>
              <a:t>9/30/2025</a:t>
            </a:fld>
            <a:endParaRPr lang="en-US"/>
          </a:p>
        </p:txBody>
      </p:sp>
      <p:sp>
        <p:nvSpPr>
          <p:cNvPr id="5" name="Footer Placeholder 4">
            <a:extLst>
              <a:ext uri="{FF2B5EF4-FFF2-40B4-BE49-F238E27FC236}">
                <a16:creationId xmlns:a16="http://schemas.microsoft.com/office/drawing/2014/main" id="{21ECF6FC-7EF1-6DF3-8D32-7E4C11D1AD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3D588-4E6A-B216-2671-C391C045122A}"/>
              </a:ext>
            </a:extLst>
          </p:cNvPr>
          <p:cNvSpPr>
            <a:spLocks noGrp="1"/>
          </p:cNvSpPr>
          <p:nvPr>
            <p:ph type="sldNum" sz="quarter" idx="12"/>
          </p:nvPr>
        </p:nvSpPr>
        <p:spPr/>
        <p:txBody>
          <a:bodyPr/>
          <a:lstStyle/>
          <a:p>
            <a:fld id="{88549845-D5B9-4665-823B-C9F55136B2B6}" type="slidenum">
              <a:rPr lang="en-US" smtClean="0"/>
              <a:t>‹#›</a:t>
            </a:fld>
            <a:endParaRPr lang="en-US"/>
          </a:p>
        </p:txBody>
      </p:sp>
    </p:spTree>
    <p:extLst>
      <p:ext uri="{BB962C8B-B14F-4D97-AF65-F5344CB8AC3E}">
        <p14:creationId xmlns:p14="http://schemas.microsoft.com/office/powerpoint/2010/main" val="2236816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5EF88-A523-C99A-ABE8-A8491164CF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FFA762-6590-5F25-F06C-FA3942ADB5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A2B7B8-5B48-2956-EB4C-948BD05A8C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927A6F-9244-1887-91AA-9012463D4CAD}"/>
              </a:ext>
            </a:extLst>
          </p:cNvPr>
          <p:cNvSpPr>
            <a:spLocks noGrp="1"/>
          </p:cNvSpPr>
          <p:nvPr>
            <p:ph type="dt" sz="half" idx="10"/>
          </p:nvPr>
        </p:nvSpPr>
        <p:spPr/>
        <p:txBody>
          <a:bodyPr/>
          <a:lstStyle/>
          <a:p>
            <a:fld id="{4151B54C-2483-4714-84D5-0AA19BC3B2D6}" type="datetimeFigureOut">
              <a:rPr lang="en-US" smtClean="0"/>
              <a:t>9/30/2025</a:t>
            </a:fld>
            <a:endParaRPr lang="en-US"/>
          </a:p>
        </p:txBody>
      </p:sp>
      <p:sp>
        <p:nvSpPr>
          <p:cNvPr id="6" name="Footer Placeholder 5">
            <a:extLst>
              <a:ext uri="{FF2B5EF4-FFF2-40B4-BE49-F238E27FC236}">
                <a16:creationId xmlns:a16="http://schemas.microsoft.com/office/drawing/2014/main" id="{76FBF924-E205-3EC5-5C18-BB8E64DFC4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894338-E1DE-F2B4-EFF4-93B216AAFAB1}"/>
              </a:ext>
            </a:extLst>
          </p:cNvPr>
          <p:cNvSpPr>
            <a:spLocks noGrp="1"/>
          </p:cNvSpPr>
          <p:nvPr>
            <p:ph type="sldNum" sz="quarter" idx="12"/>
          </p:nvPr>
        </p:nvSpPr>
        <p:spPr/>
        <p:txBody>
          <a:bodyPr/>
          <a:lstStyle/>
          <a:p>
            <a:fld id="{88549845-D5B9-4665-823B-C9F55136B2B6}" type="slidenum">
              <a:rPr lang="en-US" smtClean="0"/>
              <a:t>‹#›</a:t>
            </a:fld>
            <a:endParaRPr lang="en-US"/>
          </a:p>
        </p:txBody>
      </p:sp>
    </p:spTree>
    <p:extLst>
      <p:ext uri="{BB962C8B-B14F-4D97-AF65-F5344CB8AC3E}">
        <p14:creationId xmlns:p14="http://schemas.microsoft.com/office/powerpoint/2010/main" val="3320620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183A-54C1-614D-C906-4B88C4E57C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47BC38-E9D2-2E7F-91AB-DD98C28224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F0682F-1A20-0C36-2966-33160D5F57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377781-EF53-7B63-6FC0-3FF2316FB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C407D7-750C-8AEB-3F02-29DA6623A7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46290-57C9-C4B8-18B2-CEEB849F44AB}"/>
              </a:ext>
            </a:extLst>
          </p:cNvPr>
          <p:cNvSpPr>
            <a:spLocks noGrp="1"/>
          </p:cNvSpPr>
          <p:nvPr>
            <p:ph type="dt" sz="half" idx="10"/>
          </p:nvPr>
        </p:nvSpPr>
        <p:spPr/>
        <p:txBody>
          <a:bodyPr/>
          <a:lstStyle/>
          <a:p>
            <a:fld id="{4151B54C-2483-4714-84D5-0AA19BC3B2D6}" type="datetimeFigureOut">
              <a:rPr lang="en-US" smtClean="0"/>
              <a:t>9/30/2025</a:t>
            </a:fld>
            <a:endParaRPr lang="en-US"/>
          </a:p>
        </p:txBody>
      </p:sp>
      <p:sp>
        <p:nvSpPr>
          <p:cNvPr id="8" name="Footer Placeholder 7">
            <a:extLst>
              <a:ext uri="{FF2B5EF4-FFF2-40B4-BE49-F238E27FC236}">
                <a16:creationId xmlns:a16="http://schemas.microsoft.com/office/drawing/2014/main" id="{2EB0B391-7E5B-BA24-E054-5CCDAC92AA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B65B34-5907-FBAF-0D7C-71AA709B5E1A}"/>
              </a:ext>
            </a:extLst>
          </p:cNvPr>
          <p:cNvSpPr>
            <a:spLocks noGrp="1"/>
          </p:cNvSpPr>
          <p:nvPr>
            <p:ph type="sldNum" sz="quarter" idx="12"/>
          </p:nvPr>
        </p:nvSpPr>
        <p:spPr/>
        <p:txBody>
          <a:bodyPr/>
          <a:lstStyle/>
          <a:p>
            <a:fld id="{88549845-D5B9-4665-823B-C9F55136B2B6}" type="slidenum">
              <a:rPr lang="en-US" smtClean="0"/>
              <a:t>‹#›</a:t>
            </a:fld>
            <a:endParaRPr lang="en-US"/>
          </a:p>
        </p:txBody>
      </p:sp>
    </p:spTree>
    <p:extLst>
      <p:ext uri="{BB962C8B-B14F-4D97-AF65-F5344CB8AC3E}">
        <p14:creationId xmlns:p14="http://schemas.microsoft.com/office/powerpoint/2010/main" val="286074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0481-ED0D-B771-8120-7553F15876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E38B75-BB57-BB08-4092-4EEADCF884A7}"/>
              </a:ext>
            </a:extLst>
          </p:cNvPr>
          <p:cNvSpPr>
            <a:spLocks noGrp="1"/>
          </p:cNvSpPr>
          <p:nvPr>
            <p:ph type="dt" sz="half" idx="10"/>
          </p:nvPr>
        </p:nvSpPr>
        <p:spPr/>
        <p:txBody>
          <a:bodyPr/>
          <a:lstStyle/>
          <a:p>
            <a:fld id="{4151B54C-2483-4714-84D5-0AA19BC3B2D6}" type="datetimeFigureOut">
              <a:rPr lang="en-US" smtClean="0"/>
              <a:t>9/30/2025</a:t>
            </a:fld>
            <a:endParaRPr lang="en-US"/>
          </a:p>
        </p:txBody>
      </p:sp>
      <p:sp>
        <p:nvSpPr>
          <p:cNvPr id="4" name="Footer Placeholder 3">
            <a:extLst>
              <a:ext uri="{FF2B5EF4-FFF2-40B4-BE49-F238E27FC236}">
                <a16:creationId xmlns:a16="http://schemas.microsoft.com/office/drawing/2014/main" id="{875027A7-1BFD-7857-495F-C09489CC65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C834BF-79DD-3161-7390-1E48A031FFB1}"/>
              </a:ext>
            </a:extLst>
          </p:cNvPr>
          <p:cNvSpPr>
            <a:spLocks noGrp="1"/>
          </p:cNvSpPr>
          <p:nvPr>
            <p:ph type="sldNum" sz="quarter" idx="12"/>
          </p:nvPr>
        </p:nvSpPr>
        <p:spPr/>
        <p:txBody>
          <a:bodyPr/>
          <a:lstStyle/>
          <a:p>
            <a:fld id="{88549845-D5B9-4665-823B-C9F55136B2B6}" type="slidenum">
              <a:rPr lang="en-US" smtClean="0"/>
              <a:t>‹#›</a:t>
            </a:fld>
            <a:endParaRPr lang="en-US"/>
          </a:p>
        </p:txBody>
      </p:sp>
    </p:spTree>
    <p:extLst>
      <p:ext uri="{BB962C8B-B14F-4D97-AF65-F5344CB8AC3E}">
        <p14:creationId xmlns:p14="http://schemas.microsoft.com/office/powerpoint/2010/main" val="196501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344A9A-2C06-182D-4787-22FEA4F3E5CD}"/>
              </a:ext>
            </a:extLst>
          </p:cNvPr>
          <p:cNvSpPr>
            <a:spLocks noGrp="1"/>
          </p:cNvSpPr>
          <p:nvPr>
            <p:ph type="dt" sz="half" idx="10"/>
          </p:nvPr>
        </p:nvSpPr>
        <p:spPr/>
        <p:txBody>
          <a:bodyPr/>
          <a:lstStyle/>
          <a:p>
            <a:fld id="{4151B54C-2483-4714-84D5-0AA19BC3B2D6}" type="datetimeFigureOut">
              <a:rPr lang="en-US" smtClean="0"/>
              <a:t>9/30/2025</a:t>
            </a:fld>
            <a:endParaRPr lang="en-US"/>
          </a:p>
        </p:txBody>
      </p:sp>
      <p:sp>
        <p:nvSpPr>
          <p:cNvPr id="3" name="Footer Placeholder 2">
            <a:extLst>
              <a:ext uri="{FF2B5EF4-FFF2-40B4-BE49-F238E27FC236}">
                <a16:creationId xmlns:a16="http://schemas.microsoft.com/office/drawing/2014/main" id="{E9D92616-B0D7-1A38-C384-F38222E315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CDFF10-BB2F-6C5B-02B5-797DD0DBA683}"/>
              </a:ext>
            </a:extLst>
          </p:cNvPr>
          <p:cNvSpPr>
            <a:spLocks noGrp="1"/>
          </p:cNvSpPr>
          <p:nvPr>
            <p:ph type="sldNum" sz="quarter" idx="12"/>
          </p:nvPr>
        </p:nvSpPr>
        <p:spPr/>
        <p:txBody>
          <a:bodyPr/>
          <a:lstStyle/>
          <a:p>
            <a:fld id="{88549845-D5B9-4665-823B-C9F55136B2B6}" type="slidenum">
              <a:rPr lang="en-US" smtClean="0"/>
              <a:t>‹#›</a:t>
            </a:fld>
            <a:endParaRPr lang="en-US"/>
          </a:p>
        </p:txBody>
      </p:sp>
    </p:spTree>
    <p:extLst>
      <p:ext uri="{BB962C8B-B14F-4D97-AF65-F5344CB8AC3E}">
        <p14:creationId xmlns:p14="http://schemas.microsoft.com/office/powerpoint/2010/main" val="932724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9152-EB87-86FD-09BC-30220BC71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F099BC-067D-C19F-D861-33F0BD304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37D1C0-40E7-6561-B3A6-36653F069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7C34CB-FEE6-4008-4B13-0A1506EBE25C}"/>
              </a:ext>
            </a:extLst>
          </p:cNvPr>
          <p:cNvSpPr>
            <a:spLocks noGrp="1"/>
          </p:cNvSpPr>
          <p:nvPr>
            <p:ph type="dt" sz="half" idx="10"/>
          </p:nvPr>
        </p:nvSpPr>
        <p:spPr/>
        <p:txBody>
          <a:bodyPr/>
          <a:lstStyle/>
          <a:p>
            <a:fld id="{4151B54C-2483-4714-84D5-0AA19BC3B2D6}" type="datetimeFigureOut">
              <a:rPr lang="en-US" smtClean="0"/>
              <a:t>9/30/2025</a:t>
            </a:fld>
            <a:endParaRPr lang="en-US"/>
          </a:p>
        </p:txBody>
      </p:sp>
      <p:sp>
        <p:nvSpPr>
          <p:cNvPr id="6" name="Footer Placeholder 5">
            <a:extLst>
              <a:ext uri="{FF2B5EF4-FFF2-40B4-BE49-F238E27FC236}">
                <a16:creationId xmlns:a16="http://schemas.microsoft.com/office/drawing/2014/main" id="{47C93F3B-6529-2FD5-6CF3-C36C2A534B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2228C9-BB0D-C657-99CC-27FDCC6B95B5}"/>
              </a:ext>
            </a:extLst>
          </p:cNvPr>
          <p:cNvSpPr>
            <a:spLocks noGrp="1"/>
          </p:cNvSpPr>
          <p:nvPr>
            <p:ph type="sldNum" sz="quarter" idx="12"/>
          </p:nvPr>
        </p:nvSpPr>
        <p:spPr/>
        <p:txBody>
          <a:bodyPr/>
          <a:lstStyle/>
          <a:p>
            <a:fld id="{88549845-D5B9-4665-823B-C9F55136B2B6}" type="slidenum">
              <a:rPr lang="en-US" smtClean="0"/>
              <a:t>‹#›</a:t>
            </a:fld>
            <a:endParaRPr lang="en-US"/>
          </a:p>
        </p:txBody>
      </p:sp>
    </p:spTree>
    <p:extLst>
      <p:ext uri="{BB962C8B-B14F-4D97-AF65-F5344CB8AC3E}">
        <p14:creationId xmlns:p14="http://schemas.microsoft.com/office/powerpoint/2010/main" val="4112198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EB372-A421-E124-16B1-96F472BAB9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80D454-38EA-1300-21F4-ADBC4A30D1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B6D8C6-2CB4-E6D9-BCE7-2D15DBF2F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D278C3-DA2E-C990-2940-3D7755174C88}"/>
              </a:ext>
            </a:extLst>
          </p:cNvPr>
          <p:cNvSpPr>
            <a:spLocks noGrp="1"/>
          </p:cNvSpPr>
          <p:nvPr>
            <p:ph type="dt" sz="half" idx="10"/>
          </p:nvPr>
        </p:nvSpPr>
        <p:spPr/>
        <p:txBody>
          <a:bodyPr/>
          <a:lstStyle/>
          <a:p>
            <a:fld id="{4151B54C-2483-4714-84D5-0AA19BC3B2D6}" type="datetimeFigureOut">
              <a:rPr lang="en-US" smtClean="0"/>
              <a:t>9/30/2025</a:t>
            </a:fld>
            <a:endParaRPr lang="en-US"/>
          </a:p>
        </p:txBody>
      </p:sp>
      <p:sp>
        <p:nvSpPr>
          <p:cNvPr id="6" name="Footer Placeholder 5">
            <a:extLst>
              <a:ext uri="{FF2B5EF4-FFF2-40B4-BE49-F238E27FC236}">
                <a16:creationId xmlns:a16="http://schemas.microsoft.com/office/drawing/2014/main" id="{B711749A-557F-427B-1774-B20A629C3D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C3EEA4-428C-48C6-0C64-3E3115691545}"/>
              </a:ext>
            </a:extLst>
          </p:cNvPr>
          <p:cNvSpPr>
            <a:spLocks noGrp="1"/>
          </p:cNvSpPr>
          <p:nvPr>
            <p:ph type="sldNum" sz="quarter" idx="12"/>
          </p:nvPr>
        </p:nvSpPr>
        <p:spPr/>
        <p:txBody>
          <a:bodyPr/>
          <a:lstStyle/>
          <a:p>
            <a:fld id="{88549845-D5B9-4665-823B-C9F55136B2B6}" type="slidenum">
              <a:rPr lang="en-US" smtClean="0"/>
              <a:t>‹#›</a:t>
            </a:fld>
            <a:endParaRPr lang="en-US"/>
          </a:p>
        </p:txBody>
      </p:sp>
    </p:spTree>
    <p:extLst>
      <p:ext uri="{BB962C8B-B14F-4D97-AF65-F5344CB8AC3E}">
        <p14:creationId xmlns:p14="http://schemas.microsoft.com/office/powerpoint/2010/main" val="1358415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8CCD76-CEC4-3B86-D5D9-97F591B884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95952F-A8AA-2583-70AF-EF449C201C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334216-4349-423F-DD21-20993905BE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1B54C-2483-4714-84D5-0AA19BC3B2D6}" type="datetimeFigureOut">
              <a:rPr lang="en-US" smtClean="0"/>
              <a:t>9/30/2025</a:t>
            </a:fld>
            <a:endParaRPr lang="en-US"/>
          </a:p>
        </p:txBody>
      </p:sp>
      <p:sp>
        <p:nvSpPr>
          <p:cNvPr id="5" name="Footer Placeholder 4">
            <a:extLst>
              <a:ext uri="{FF2B5EF4-FFF2-40B4-BE49-F238E27FC236}">
                <a16:creationId xmlns:a16="http://schemas.microsoft.com/office/drawing/2014/main" id="{B416BDFC-439A-8AA8-DCC4-4F63F8D05A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08B9A2-E499-3075-3F1C-D222DE4DF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49845-D5B9-4665-823B-C9F55136B2B6}" type="slidenum">
              <a:rPr lang="en-US" smtClean="0"/>
              <a:t>‹#›</a:t>
            </a:fld>
            <a:endParaRPr lang="en-US"/>
          </a:p>
        </p:txBody>
      </p:sp>
    </p:spTree>
    <p:extLst>
      <p:ext uri="{BB962C8B-B14F-4D97-AF65-F5344CB8AC3E}">
        <p14:creationId xmlns:p14="http://schemas.microsoft.com/office/powerpoint/2010/main" val="1464926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DA89-989F-9C39-16AA-A18F2B9739F3}"/>
              </a:ext>
            </a:extLst>
          </p:cNvPr>
          <p:cNvSpPr>
            <a:spLocks noGrp="1"/>
          </p:cNvSpPr>
          <p:nvPr>
            <p:ph type="ctrTitle"/>
          </p:nvPr>
        </p:nvSpPr>
        <p:spPr>
          <a:xfrm>
            <a:off x="1148862" y="2697945"/>
            <a:ext cx="4947138" cy="2387600"/>
          </a:xfrm>
        </p:spPr>
        <p:txBody>
          <a:bodyPr>
            <a:noAutofit/>
          </a:bodyPr>
          <a:lstStyle/>
          <a:p>
            <a:r>
              <a:rPr lang="en-US" sz="9600" b="1" dirty="0">
                <a:solidFill>
                  <a:srgbClr val="814C49"/>
                </a:solidFill>
              </a:rPr>
              <a:t>Informal email writing </a:t>
            </a:r>
          </a:p>
        </p:txBody>
      </p:sp>
      <p:pic>
        <p:nvPicPr>
          <p:cNvPr id="5" name="Picture 4">
            <a:extLst>
              <a:ext uri="{FF2B5EF4-FFF2-40B4-BE49-F238E27FC236}">
                <a16:creationId xmlns:a16="http://schemas.microsoft.com/office/drawing/2014/main" id="{D7530228-CB5A-4841-AB2A-65ADC305D017}"/>
              </a:ext>
            </a:extLst>
          </p:cNvPr>
          <p:cNvPicPr>
            <a:picLocks noChangeAspect="1"/>
          </p:cNvPicPr>
          <p:nvPr/>
        </p:nvPicPr>
        <p:blipFill>
          <a:blip r:embed="rId2"/>
          <a:srcRect l="57638" t="28628" r="12667" b="10912"/>
          <a:stretch>
            <a:fillRect/>
          </a:stretch>
        </p:blipFill>
        <p:spPr>
          <a:xfrm>
            <a:off x="6780628" y="769257"/>
            <a:ext cx="5176910" cy="5928945"/>
          </a:xfrm>
          <a:prstGeom prst="rect">
            <a:avLst/>
          </a:prstGeom>
        </p:spPr>
      </p:pic>
    </p:spTree>
    <p:extLst>
      <p:ext uri="{BB962C8B-B14F-4D97-AF65-F5344CB8AC3E}">
        <p14:creationId xmlns:p14="http://schemas.microsoft.com/office/powerpoint/2010/main" val="483649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FB73-65CF-E950-DE33-CA3813481221}"/>
              </a:ext>
            </a:extLst>
          </p:cNvPr>
          <p:cNvSpPr>
            <a:spLocks noGrp="1"/>
          </p:cNvSpPr>
          <p:nvPr>
            <p:ph type="title"/>
          </p:nvPr>
        </p:nvSpPr>
        <p:spPr>
          <a:xfrm>
            <a:off x="838200" y="365125"/>
            <a:ext cx="1271954" cy="718087"/>
          </a:xfrm>
        </p:spPr>
        <p:txBody>
          <a:bodyPr/>
          <a:lstStyle/>
          <a:p>
            <a:r>
              <a:rPr lang="en-US" dirty="0">
                <a:solidFill>
                  <a:schemeClr val="accent6">
                    <a:lumMod val="75000"/>
                  </a:schemeClr>
                </a:solidFill>
                <a:latin typeface="Bahnschrift SemiBold Condensed" panose="020B0502040204020203" pitchFamily="34" charset="0"/>
              </a:rPr>
              <a:t>Task</a:t>
            </a:r>
            <a:r>
              <a:rPr lang="en-US" dirty="0">
                <a:solidFill>
                  <a:schemeClr val="accent6">
                    <a:lumMod val="75000"/>
                  </a:schemeClr>
                </a:solidFill>
              </a:rPr>
              <a:t> </a:t>
            </a:r>
          </a:p>
        </p:txBody>
      </p:sp>
      <p:sp>
        <p:nvSpPr>
          <p:cNvPr id="3" name="Content Placeholder 2">
            <a:extLst>
              <a:ext uri="{FF2B5EF4-FFF2-40B4-BE49-F238E27FC236}">
                <a16:creationId xmlns:a16="http://schemas.microsoft.com/office/drawing/2014/main" id="{7A903220-D69F-00A4-FE74-526C85CEB4F3}"/>
              </a:ext>
            </a:extLst>
          </p:cNvPr>
          <p:cNvSpPr>
            <a:spLocks noGrp="1"/>
          </p:cNvSpPr>
          <p:nvPr>
            <p:ph idx="1"/>
          </p:nvPr>
        </p:nvSpPr>
        <p:spPr>
          <a:xfrm>
            <a:off x="261423" y="3137096"/>
            <a:ext cx="11766453" cy="3615396"/>
          </a:xfrm>
        </p:spPr>
        <p:txBody>
          <a:bodyPr>
            <a:normAutofit lnSpcReduction="10000"/>
          </a:bodyPr>
          <a:lstStyle/>
          <a:p>
            <a:pPr marL="0" indent="0">
              <a:buNone/>
            </a:pPr>
            <a:r>
              <a:rPr lang="en-US" sz="2400" dirty="0"/>
              <a:t>You are planning a special party, and want some help from your friend. Write an email to your friend about the party. In your email, you should: </a:t>
            </a:r>
          </a:p>
          <a:p>
            <a:pPr marL="0" indent="0">
              <a:buNone/>
            </a:pPr>
            <a:r>
              <a:rPr lang="en-US" sz="2400" dirty="0"/>
              <a:t>• say what the party is for </a:t>
            </a:r>
          </a:p>
          <a:p>
            <a:pPr marL="0" indent="0">
              <a:buNone/>
            </a:pPr>
            <a:r>
              <a:rPr lang="en-US" sz="2400" dirty="0"/>
              <a:t>• suggest some activities that could happen at the party.</a:t>
            </a:r>
          </a:p>
          <a:p>
            <a:pPr marL="0" indent="0">
              <a:buNone/>
            </a:pPr>
            <a:r>
              <a:rPr lang="en-US" sz="2400" dirty="0"/>
              <a:t>• explain how your friend can help you</a:t>
            </a:r>
          </a:p>
          <a:p>
            <a:pPr marL="0" indent="0">
              <a:buNone/>
            </a:pPr>
            <a:r>
              <a:rPr lang="en-US" sz="2400" dirty="0"/>
              <a:t>The pictures above may give you some ideas, and you should try to use some ideas of your own. Your email should be between 120 and 160 words long. </a:t>
            </a:r>
          </a:p>
          <a:p>
            <a:pPr marL="0" indent="0">
              <a:buNone/>
            </a:pPr>
            <a:r>
              <a:rPr lang="en-US" sz="2400" dirty="0"/>
              <a:t>You will receive up to 6 marks for the content of your email, and up to 9 marks for the style and accuracy of your language</a:t>
            </a:r>
          </a:p>
        </p:txBody>
      </p:sp>
      <p:pic>
        <p:nvPicPr>
          <p:cNvPr id="1026" name="Picture 2" descr="Games for Teenagers to Play at Parties">
            <a:extLst>
              <a:ext uri="{FF2B5EF4-FFF2-40B4-BE49-F238E27FC236}">
                <a16:creationId xmlns:a16="http://schemas.microsoft.com/office/drawing/2014/main" id="{EBFF2626-4F84-9855-CC4F-B84A11D000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419"/>
          <a:stretch>
            <a:fillRect/>
          </a:stretch>
        </p:blipFill>
        <p:spPr bwMode="auto">
          <a:xfrm>
            <a:off x="2110154" y="365125"/>
            <a:ext cx="3569256" cy="24484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zza Party Clip Art - Pizza And Game ...">
            <a:extLst>
              <a:ext uri="{FF2B5EF4-FFF2-40B4-BE49-F238E27FC236}">
                <a16:creationId xmlns:a16="http://schemas.microsoft.com/office/drawing/2014/main" id="{C03D6BC9-5BB8-E038-906B-E1ADAC7F7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834" y="393260"/>
            <a:ext cx="4302832" cy="244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556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D8AEC-32E7-36A6-C52E-DB5EDF07BD32}"/>
              </a:ext>
            </a:extLst>
          </p:cNvPr>
          <p:cNvSpPr>
            <a:spLocks noGrp="1"/>
          </p:cNvSpPr>
          <p:nvPr>
            <p:ph type="title"/>
          </p:nvPr>
        </p:nvSpPr>
        <p:spPr/>
        <p:txBody>
          <a:bodyPr/>
          <a:lstStyle/>
          <a:p>
            <a:r>
              <a:rPr lang="en-US" b="1" dirty="0">
                <a:solidFill>
                  <a:srgbClr val="814C49"/>
                </a:solidFill>
              </a:rPr>
              <a:t>Purpose </a:t>
            </a:r>
          </a:p>
        </p:txBody>
      </p:sp>
      <p:pic>
        <p:nvPicPr>
          <p:cNvPr id="5" name="Content Placeholder 4">
            <a:extLst>
              <a:ext uri="{FF2B5EF4-FFF2-40B4-BE49-F238E27FC236}">
                <a16:creationId xmlns:a16="http://schemas.microsoft.com/office/drawing/2014/main" id="{E3829084-A9D4-64F7-E34A-1805B8794D8A}"/>
              </a:ext>
            </a:extLst>
          </p:cNvPr>
          <p:cNvPicPr>
            <a:picLocks noGrp="1" noChangeAspect="1"/>
          </p:cNvPicPr>
          <p:nvPr>
            <p:ph idx="1"/>
          </p:nvPr>
        </p:nvPicPr>
        <p:blipFill>
          <a:blip r:embed="rId2"/>
          <a:srcRect l="5952" t="44365" r="77117" b="22337"/>
          <a:stretch>
            <a:fillRect/>
          </a:stretch>
        </p:blipFill>
        <p:spPr>
          <a:xfrm>
            <a:off x="422029" y="1696208"/>
            <a:ext cx="3133971" cy="3465584"/>
          </a:xfrm>
          <a:prstGeom prst="rect">
            <a:avLst/>
          </a:prstGeom>
        </p:spPr>
      </p:pic>
      <p:sp>
        <p:nvSpPr>
          <p:cNvPr id="7" name="TextBox 6">
            <a:extLst>
              <a:ext uri="{FF2B5EF4-FFF2-40B4-BE49-F238E27FC236}">
                <a16:creationId xmlns:a16="http://schemas.microsoft.com/office/drawing/2014/main" id="{5B14282B-0D4E-0ABD-1B4C-104023F39CBA}"/>
              </a:ext>
            </a:extLst>
          </p:cNvPr>
          <p:cNvSpPr txBox="1"/>
          <p:nvPr/>
        </p:nvSpPr>
        <p:spPr>
          <a:xfrm>
            <a:off x="3685735" y="1406849"/>
            <a:ext cx="7668065" cy="4832092"/>
          </a:xfrm>
          <a:prstGeom prst="rect">
            <a:avLst/>
          </a:prstGeom>
          <a:noFill/>
        </p:spPr>
        <p:txBody>
          <a:bodyPr wrap="square">
            <a:spAutoFit/>
          </a:bodyPr>
          <a:lstStyle/>
          <a:p>
            <a:r>
              <a:rPr lang="en-US" sz="2800" dirty="0">
                <a:solidFill>
                  <a:schemeClr val="accent6">
                    <a:lumMod val="75000"/>
                  </a:schemeClr>
                </a:solidFill>
              </a:rPr>
              <a:t>To share information with the reader, usually to give news about what happened in our personal lives. </a:t>
            </a:r>
          </a:p>
          <a:p>
            <a:endParaRPr lang="en-US" sz="2800" dirty="0">
              <a:solidFill>
                <a:schemeClr val="accent6">
                  <a:lumMod val="75000"/>
                </a:schemeClr>
              </a:solidFill>
            </a:endParaRPr>
          </a:p>
          <a:p>
            <a:r>
              <a:rPr lang="en-US" sz="2800" dirty="0">
                <a:solidFill>
                  <a:schemeClr val="accent6">
                    <a:lumMod val="75000"/>
                  </a:schemeClr>
                </a:solidFill>
              </a:rPr>
              <a:t>The audience of the informal email is someone we know quite well, usually a friend. </a:t>
            </a:r>
          </a:p>
          <a:p>
            <a:endParaRPr lang="en-US" sz="2800" dirty="0">
              <a:solidFill>
                <a:schemeClr val="accent6">
                  <a:lumMod val="75000"/>
                </a:schemeClr>
              </a:solidFill>
            </a:endParaRPr>
          </a:p>
          <a:p>
            <a:r>
              <a:rPr lang="en-US" sz="2800" dirty="0">
                <a:solidFill>
                  <a:schemeClr val="accent6">
                    <a:lumMod val="75000"/>
                  </a:schemeClr>
                </a:solidFill>
              </a:rPr>
              <a:t>This means that the language and tone of the email tends to be informal and often includes examples of spoken English including contractions, phrasal verbs and idioms.</a:t>
            </a:r>
          </a:p>
        </p:txBody>
      </p:sp>
    </p:spTree>
    <p:extLst>
      <p:ext uri="{BB962C8B-B14F-4D97-AF65-F5344CB8AC3E}">
        <p14:creationId xmlns:p14="http://schemas.microsoft.com/office/powerpoint/2010/main" val="308804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barn(inVertical)">
                                      <p:cBhvr>
                                        <p:cTn id="1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4BB146C-7508-D513-E9AA-30BC73DC33FB}"/>
              </a:ext>
            </a:extLst>
          </p:cNvPr>
          <p:cNvPicPr>
            <a:picLocks noGrp="1" noChangeAspect="1"/>
          </p:cNvPicPr>
          <p:nvPr>
            <p:ph idx="1"/>
          </p:nvPr>
        </p:nvPicPr>
        <p:blipFill>
          <a:blip r:embed="rId2"/>
          <a:srcRect l="28491" t="40809" r="53332" b="25569"/>
          <a:stretch>
            <a:fillRect/>
          </a:stretch>
        </p:blipFill>
        <p:spPr>
          <a:xfrm>
            <a:off x="4989343" y="2382128"/>
            <a:ext cx="1992922" cy="2072642"/>
          </a:xfrm>
          <a:prstGeom prst="rect">
            <a:avLst/>
          </a:prstGeom>
        </p:spPr>
      </p:pic>
      <p:sp>
        <p:nvSpPr>
          <p:cNvPr id="6" name="Rectangle 5">
            <a:extLst>
              <a:ext uri="{FF2B5EF4-FFF2-40B4-BE49-F238E27FC236}">
                <a16:creationId xmlns:a16="http://schemas.microsoft.com/office/drawing/2014/main" id="{ADCC71AA-8712-0EA6-CCC3-3DE5CF74CC39}"/>
              </a:ext>
            </a:extLst>
          </p:cNvPr>
          <p:cNvSpPr/>
          <p:nvPr/>
        </p:nvSpPr>
        <p:spPr>
          <a:xfrm>
            <a:off x="186397" y="398586"/>
            <a:ext cx="4582553" cy="5467641"/>
          </a:xfrm>
          <a:prstGeom prst="rect">
            <a:avLst/>
          </a:prstGeom>
          <a:ln>
            <a:solidFill>
              <a:srgbClr val="814C49"/>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dirty="0">
                <a:solidFill>
                  <a:srgbClr val="814C49"/>
                </a:solidFill>
              </a:rPr>
              <a:t>Content </a:t>
            </a:r>
          </a:p>
          <a:p>
            <a:pPr algn="just"/>
            <a:r>
              <a:rPr lang="en-US" sz="2800" dirty="0"/>
              <a:t>Content covers: </a:t>
            </a:r>
          </a:p>
          <a:p>
            <a:pPr algn="just"/>
            <a:r>
              <a:rPr lang="en-US" sz="2800" dirty="0"/>
              <a:t>• Task fulfilment (i.e. whether the piece fulfills the task, how relevant the content is and an awareness of style, register, purpose and audience). </a:t>
            </a:r>
          </a:p>
          <a:p>
            <a:pPr algn="just"/>
            <a:endParaRPr lang="en-US" sz="2800" dirty="0"/>
          </a:p>
          <a:p>
            <a:pPr algn="just"/>
            <a:r>
              <a:rPr lang="en-US" sz="2800" dirty="0"/>
              <a:t>• Development of ideas (i.e. the level of detail provided). </a:t>
            </a:r>
          </a:p>
        </p:txBody>
      </p:sp>
      <p:sp>
        <p:nvSpPr>
          <p:cNvPr id="7" name="Rectangle 6">
            <a:extLst>
              <a:ext uri="{FF2B5EF4-FFF2-40B4-BE49-F238E27FC236}">
                <a16:creationId xmlns:a16="http://schemas.microsoft.com/office/drawing/2014/main" id="{3B7059B7-62AA-1FEF-0D6B-2AD0AEE4DE5A}"/>
              </a:ext>
            </a:extLst>
          </p:cNvPr>
          <p:cNvSpPr/>
          <p:nvPr/>
        </p:nvSpPr>
        <p:spPr>
          <a:xfrm>
            <a:off x="6982265" y="398587"/>
            <a:ext cx="4961205" cy="5467642"/>
          </a:xfrm>
          <a:prstGeom prst="rect">
            <a:avLst/>
          </a:prstGeom>
          <a:ln>
            <a:solidFill>
              <a:srgbClr val="814C49"/>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1" dirty="0">
                <a:solidFill>
                  <a:srgbClr val="814C49"/>
                </a:solidFill>
              </a:rPr>
              <a:t>Language </a:t>
            </a:r>
          </a:p>
          <a:p>
            <a:pPr algn="just"/>
            <a:r>
              <a:rPr lang="en-US" sz="2400" dirty="0"/>
              <a:t>Language covers: </a:t>
            </a:r>
          </a:p>
          <a:p>
            <a:pPr algn="just"/>
            <a:r>
              <a:rPr lang="en-US" sz="2400" dirty="0"/>
              <a:t>• Range (i.e. the complexity of grammatical and lexical structures). </a:t>
            </a:r>
          </a:p>
          <a:p>
            <a:pPr algn="just"/>
            <a:endParaRPr lang="en-US" sz="2400" dirty="0"/>
          </a:p>
          <a:p>
            <a:pPr algn="just"/>
            <a:r>
              <a:rPr lang="en-US" sz="2400" dirty="0"/>
              <a:t>• Accuracy (i.e. the level of grammatical and lexical accuracy, the type of errors and whether these impede communication). </a:t>
            </a:r>
          </a:p>
          <a:p>
            <a:pPr algn="just"/>
            <a:endParaRPr lang="en-US" sz="2400" dirty="0"/>
          </a:p>
          <a:p>
            <a:pPr algn="just"/>
            <a:r>
              <a:rPr lang="en-US" sz="2400" dirty="0"/>
              <a:t>• </a:t>
            </a:r>
            <a:r>
              <a:rPr lang="en-US" sz="2400" dirty="0" err="1"/>
              <a:t>Organisation</a:t>
            </a:r>
            <a:r>
              <a:rPr lang="en-US" sz="2400" dirty="0"/>
              <a:t> (i.e. whether ideas are </a:t>
            </a:r>
            <a:r>
              <a:rPr lang="en-US" sz="2400" dirty="0" err="1"/>
              <a:t>organised</a:t>
            </a:r>
            <a:r>
              <a:rPr lang="en-US" sz="2400" dirty="0"/>
              <a:t> and sequenced effectively, the range of linking words/phrases and other cohesive devices).</a:t>
            </a:r>
          </a:p>
        </p:txBody>
      </p:sp>
    </p:spTree>
    <p:extLst>
      <p:ext uri="{BB962C8B-B14F-4D97-AF65-F5344CB8AC3E}">
        <p14:creationId xmlns:p14="http://schemas.microsoft.com/office/powerpoint/2010/main" val="172541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B92E8-3C8D-1788-2E28-7B9F71C84132}"/>
              </a:ext>
            </a:extLst>
          </p:cNvPr>
          <p:cNvSpPr>
            <a:spLocks noGrp="1"/>
          </p:cNvSpPr>
          <p:nvPr>
            <p:ph type="title"/>
          </p:nvPr>
        </p:nvSpPr>
        <p:spPr>
          <a:xfrm>
            <a:off x="0" y="0"/>
            <a:ext cx="10515600" cy="1325563"/>
          </a:xfrm>
        </p:spPr>
        <p:txBody>
          <a:bodyPr>
            <a:normAutofit/>
          </a:bodyPr>
          <a:lstStyle/>
          <a:p>
            <a:r>
              <a:rPr lang="en-US" sz="6000" b="1" dirty="0">
                <a:solidFill>
                  <a:schemeClr val="accent6">
                    <a:lumMod val="50000"/>
                  </a:schemeClr>
                </a:solidFill>
                <a:latin typeface="Bahnschrift SemiBold Condensed" panose="020B0502040204020203" pitchFamily="34" charset="0"/>
              </a:rPr>
              <a:t>Language</a:t>
            </a:r>
          </a:p>
        </p:txBody>
      </p:sp>
      <p:pic>
        <p:nvPicPr>
          <p:cNvPr id="4" name="Content Placeholder 4">
            <a:extLst>
              <a:ext uri="{FF2B5EF4-FFF2-40B4-BE49-F238E27FC236}">
                <a16:creationId xmlns:a16="http://schemas.microsoft.com/office/drawing/2014/main" id="{BB84F563-B70B-9036-6001-511A9C60F3EB}"/>
              </a:ext>
            </a:extLst>
          </p:cNvPr>
          <p:cNvPicPr>
            <a:picLocks noGrp="1" noChangeAspect="1"/>
          </p:cNvPicPr>
          <p:nvPr>
            <p:ph idx="1"/>
          </p:nvPr>
        </p:nvPicPr>
        <p:blipFill>
          <a:blip r:embed="rId2"/>
          <a:srcRect l="5952" t="44365" r="77117" b="22337"/>
          <a:stretch>
            <a:fillRect/>
          </a:stretch>
        </p:blipFill>
        <p:spPr>
          <a:xfrm>
            <a:off x="239661" y="1897121"/>
            <a:ext cx="2770826" cy="3063763"/>
          </a:xfrm>
          <a:prstGeom prst="rect">
            <a:avLst/>
          </a:prstGeom>
        </p:spPr>
      </p:pic>
      <p:sp>
        <p:nvSpPr>
          <p:cNvPr id="6" name="TextBox 5">
            <a:extLst>
              <a:ext uri="{FF2B5EF4-FFF2-40B4-BE49-F238E27FC236}">
                <a16:creationId xmlns:a16="http://schemas.microsoft.com/office/drawing/2014/main" id="{646A267C-8B4F-691B-3D59-8FA5BFC9BF79}"/>
              </a:ext>
            </a:extLst>
          </p:cNvPr>
          <p:cNvSpPr txBox="1"/>
          <p:nvPr/>
        </p:nvSpPr>
        <p:spPr>
          <a:xfrm>
            <a:off x="3010487" y="186409"/>
            <a:ext cx="9181513" cy="6001643"/>
          </a:xfrm>
          <a:prstGeom prst="rect">
            <a:avLst/>
          </a:prstGeom>
          <a:noFill/>
        </p:spPr>
        <p:txBody>
          <a:bodyPr wrap="square">
            <a:spAutoFit/>
          </a:bodyPr>
          <a:lstStyle/>
          <a:p>
            <a:r>
              <a:rPr lang="en-US" sz="2400" dirty="0"/>
              <a:t>• think about the suitable vocabulary for this text type to ensure the tone of your email is appropriately informal</a:t>
            </a:r>
          </a:p>
          <a:p>
            <a:endParaRPr lang="en-US" sz="2400" dirty="0"/>
          </a:p>
          <a:p>
            <a:r>
              <a:rPr lang="en-US" sz="2400" dirty="0"/>
              <a:t> • to make your email sounds informal, you can also use appropriate phrasal verbs (e.g. give up), idioms (e.g. out of the blue) and contractions (e.g. I’ve, it’s been, you’ll) instead of full forms </a:t>
            </a:r>
          </a:p>
          <a:p>
            <a:endParaRPr lang="en-US" sz="2400" dirty="0"/>
          </a:p>
          <a:p>
            <a:r>
              <a:rPr lang="en-US" sz="2400" dirty="0"/>
              <a:t>• include a range of topic related vocabulary (e.g. judges, audience, the first prize, compete in) </a:t>
            </a:r>
          </a:p>
          <a:p>
            <a:endParaRPr lang="en-US" sz="2400" dirty="0"/>
          </a:p>
          <a:p>
            <a:r>
              <a:rPr lang="en-US" sz="2400" dirty="0"/>
              <a:t>• to ensure your email is communicated skillfully and reads well, try to include clauses that begin with ‘which’, ‘when’ ‘if’, etc. </a:t>
            </a:r>
          </a:p>
          <a:p>
            <a:endParaRPr lang="en-US" sz="2400" dirty="0"/>
          </a:p>
          <a:p>
            <a:r>
              <a:rPr lang="en-US" sz="2400" dirty="0"/>
              <a:t>• when you finish writing your email, read it through and check for missing words (e.g. prepositions and articles) and your grammar and spelling. </a:t>
            </a:r>
          </a:p>
        </p:txBody>
      </p:sp>
    </p:spTree>
    <p:extLst>
      <p:ext uri="{BB962C8B-B14F-4D97-AF65-F5344CB8AC3E}">
        <p14:creationId xmlns:p14="http://schemas.microsoft.com/office/powerpoint/2010/main" val="407060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1000"/>
                                        <p:tgtEl>
                                          <p:spTgt spid="6">
                                            <p:txEl>
                                              <p:pRg st="6" end="6"/>
                                            </p:txEl>
                                          </p:spTgt>
                                        </p:tgtEl>
                                      </p:cBhvr>
                                    </p:animEffect>
                                    <p:anim calcmode="lin" valueType="num">
                                      <p:cBhvr>
                                        <p:cTn id="1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Effect transition="in" filter="fade">
                                      <p:cBhvr>
                                        <p:cTn id="19" dur="1000"/>
                                        <p:tgtEl>
                                          <p:spTgt spid="6">
                                            <p:txEl>
                                              <p:pRg st="8" end="8"/>
                                            </p:txEl>
                                          </p:spTgt>
                                        </p:tgtEl>
                                      </p:cBhvr>
                                    </p:animEffect>
                                    <p:anim calcmode="lin" valueType="num">
                                      <p:cBhvr>
                                        <p:cTn id="20"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26A62-B725-E57C-79D2-38B858335DF7}"/>
              </a:ext>
            </a:extLst>
          </p:cNvPr>
          <p:cNvSpPr>
            <a:spLocks noGrp="1"/>
          </p:cNvSpPr>
          <p:nvPr>
            <p:ph type="title"/>
          </p:nvPr>
        </p:nvSpPr>
        <p:spPr/>
        <p:txBody>
          <a:bodyPr/>
          <a:lstStyle/>
          <a:p>
            <a:r>
              <a:rPr lang="en-US" b="1" dirty="0" err="1">
                <a:solidFill>
                  <a:schemeClr val="accent6">
                    <a:lumMod val="50000"/>
                  </a:schemeClr>
                </a:solidFill>
                <a:latin typeface="Bahnschrift SemiBold Condensed" panose="020B0502040204020203" pitchFamily="34" charset="0"/>
              </a:rPr>
              <a:t>Organisation</a:t>
            </a:r>
            <a:endParaRPr lang="en-US" b="1" dirty="0">
              <a:solidFill>
                <a:schemeClr val="accent6">
                  <a:lumMod val="50000"/>
                </a:schemeClr>
              </a:solidFill>
              <a:latin typeface="Bahnschrift SemiBold Condensed" panose="020B0502040204020203" pitchFamily="34" charset="0"/>
            </a:endParaRPr>
          </a:p>
        </p:txBody>
      </p:sp>
      <p:sp>
        <p:nvSpPr>
          <p:cNvPr id="3" name="Content Placeholder 2">
            <a:extLst>
              <a:ext uri="{FF2B5EF4-FFF2-40B4-BE49-F238E27FC236}">
                <a16:creationId xmlns:a16="http://schemas.microsoft.com/office/drawing/2014/main" id="{FF3F7AE5-A1C6-5316-D7A1-F8EB8F9A2210}"/>
              </a:ext>
            </a:extLst>
          </p:cNvPr>
          <p:cNvSpPr>
            <a:spLocks noGrp="1"/>
          </p:cNvSpPr>
          <p:nvPr>
            <p:ph idx="1"/>
          </p:nvPr>
        </p:nvSpPr>
        <p:spPr>
          <a:xfrm>
            <a:off x="4360985" y="365125"/>
            <a:ext cx="7653996" cy="5811838"/>
          </a:xfrm>
        </p:spPr>
        <p:txBody>
          <a:bodyPr>
            <a:normAutofit fontScale="92500" lnSpcReduction="20000"/>
          </a:bodyPr>
          <a:lstStyle/>
          <a:p>
            <a:r>
              <a:rPr lang="en-US" dirty="0"/>
              <a:t>Your email should be divided into clear paragraphs. </a:t>
            </a:r>
          </a:p>
          <a:p>
            <a:endParaRPr lang="en-US" dirty="0"/>
          </a:p>
          <a:p>
            <a:pPr marL="0" indent="0">
              <a:buNone/>
            </a:pPr>
            <a:r>
              <a:rPr lang="en-US" dirty="0"/>
              <a:t>• Brief opening paragraph 1 – you can ask how your friend is / </a:t>
            </a:r>
            <a:r>
              <a:rPr lang="en-US" dirty="0" err="1"/>
              <a:t>apologise</a:t>
            </a:r>
            <a:r>
              <a:rPr lang="en-US" dirty="0"/>
              <a:t> for something / state the reason for writing the email. </a:t>
            </a:r>
          </a:p>
          <a:p>
            <a:pPr marL="0" indent="0">
              <a:buNone/>
            </a:pPr>
            <a:r>
              <a:rPr lang="en-US" dirty="0"/>
              <a:t>• Paragraph 2 – your response to the idea in bullet point 1. </a:t>
            </a:r>
          </a:p>
          <a:p>
            <a:pPr marL="0" indent="0">
              <a:buNone/>
            </a:pPr>
            <a:r>
              <a:rPr lang="en-US" dirty="0"/>
              <a:t>• Paragraph 3 – your response to the idea in bullet point 2. </a:t>
            </a:r>
          </a:p>
          <a:p>
            <a:pPr marL="0" indent="0">
              <a:buNone/>
            </a:pPr>
            <a:endParaRPr lang="en-US" dirty="0"/>
          </a:p>
          <a:p>
            <a:pPr marL="0" indent="0">
              <a:buNone/>
            </a:pPr>
            <a:r>
              <a:rPr lang="en-US" dirty="0"/>
              <a:t>• Paragraph 4 - your response to the idea in bullet point 3. </a:t>
            </a:r>
          </a:p>
          <a:p>
            <a:pPr marL="0" indent="0">
              <a:buNone/>
            </a:pPr>
            <a:endParaRPr lang="en-US" dirty="0"/>
          </a:p>
          <a:p>
            <a:pPr marL="0" indent="0">
              <a:buNone/>
            </a:pPr>
            <a:r>
              <a:rPr lang="en-US" dirty="0"/>
              <a:t>• Brief closing paragraph 5 – this paragraph can include questions you have for your friend / a future invitation / a suggestion/recommendation for your friend.</a:t>
            </a:r>
          </a:p>
        </p:txBody>
      </p:sp>
      <p:pic>
        <p:nvPicPr>
          <p:cNvPr id="1026" name="Picture 2" descr="Effective Business Email Writing ...">
            <a:extLst>
              <a:ext uri="{FF2B5EF4-FFF2-40B4-BE49-F238E27FC236}">
                <a16:creationId xmlns:a16="http://schemas.microsoft.com/office/drawing/2014/main" id="{A272630E-AA12-07EA-0AD6-23A4445CF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19" y="1690688"/>
            <a:ext cx="3846342" cy="2559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41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anim calcmode="lin" valueType="num">
                                      <p:cBhvr>
                                        <p:cTn id="2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 calcmode="lin" valueType="num">
                                      <p:cBhvr additive="base">
                                        <p:cTn id="3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8C6322-815D-46DB-1D27-D2581DAA235D}"/>
              </a:ext>
            </a:extLst>
          </p:cNvPr>
          <p:cNvSpPr>
            <a:spLocks noGrp="1"/>
          </p:cNvSpPr>
          <p:nvPr>
            <p:ph idx="1"/>
          </p:nvPr>
        </p:nvSpPr>
        <p:spPr>
          <a:xfrm>
            <a:off x="838199" y="1825625"/>
            <a:ext cx="10641037" cy="4351338"/>
          </a:xfrm>
        </p:spPr>
        <p:txBody>
          <a:bodyPr/>
          <a:lstStyle/>
          <a:p>
            <a:endParaRPr lang="en-US"/>
          </a:p>
        </p:txBody>
      </p:sp>
      <p:pic>
        <p:nvPicPr>
          <p:cNvPr id="5" name="Picture 4">
            <a:extLst>
              <a:ext uri="{FF2B5EF4-FFF2-40B4-BE49-F238E27FC236}">
                <a16:creationId xmlns:a16="http://schemas.microsoft.com/office/drawing/2014/main" id="{D43038B4-F0F1-5D01-8979-5454DA1368E3}"/>
              </a:ext>
            </a:extLst>
          </p:cNvPr>
          <p:cNvPicPr>
            <a:picLocks noChangeAspect="1"/>
          </p:cNvPicPr>
          <p:nvPr/>
        </p:nvPicPr>
        <p:blipFill>
          <a:blip r:embed="rId2"/>
          <a:srcRect l="23077" t="26609" r="12423" b="14380"/>
          <a:stretch>
            <a:fillRect/>
          </a:stretch>
        </p:blipFill>
        <p:spPr>
          <a:xfrm>
            <a:off x="194238" y="478302"/>
            <a:ext cx="11377048" cy="5852159"/>
          </a:xfrm>
          <a:prstGeom prst="rect">
            <a:avLst/>
          </a:prstGeom>
        </p:spPr>
      </p:pic>
    </p:spTree>
    <p:extLst>
      <p:ext uri="{BB962C8B-B14F-4D97-AF65-F5344CB8AC3E}">
        <p14:creationId xmlns:p14="http://schemas.microsoft.com/office/powerpoint/2010/main" val="3032727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43DB45-4AB5-6D40-7493-3C6E6BE8ABD5}"/>
              </a:ext>
            </a:extLst>
          </p:cNvPr>
          <p:cNvPicPr>
            <a:picLocks noGrp="1" noChangeAspect="1"/>
          </p:cNvPicPr>
          <p:nvPr>
            <p:ph idx="1"/>
          </p:nvPr>
        </p:nvPicPr>
        <p:blipFill>
          <a:blip r:embed="rId2"/>
          <a:srcRect l="22311" t="25937" r="18206" b="17163"/>
          <a:stretch>
            <a:fillRect/>
          </a:stretch>
        </p:blipFill>
        <p:spPr>
          <a:xfrm>
            <a:off x="128049" y="506437"/>
            <a:ext cx="11846237" cy="6371036"/>
          </a:xfrm>
          <a:prstGeom prst="rect">
            <a:avLst/>
          </a:prstGeom>
        </p:spPr>
      </p:pic>
    </p:spTree>
    <p:extLst>
      <p:ext uri="{BB962C8B-B14F-4D97-AF65-F5344CB8AC3E}">
        <p14:creationId xmlns:p14="http://schemas.microsoft.com/office/powerpoint/2010/main" val="3980564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E6786D-42FC-FBBA-67F0-42C6D6601CB3}"/>
              </a:ext>
            </a:extLst>
          </p:cNvPr>
          <p:cNvPicPr>
            <a:picLocks noChangeAspect="1"/>
          </p:cNvPicPr>
          <p:nvPr/>
        </p:nvPicPr>
        <p:blipFill>
          <a:blip r:embed="rId2"/>
          <a:srcRect l="38768" t="19883" r="18770" b="5302"/>
          <a:stretch>
            <a:fillRect/>
          </a:stretch>
        </p:blipFill>
        <p:spPr>
          <a:xfrm>
            <a:off x="838200" y="365125"/>
            <a:ext cx="6744286" cy="6165352"/>
          </a:xfrm>
          <a:prstGeom prst="rect">
            <a:avLst/>
          </a:prstGeom>
        </p:spPr>
      </p:pic>
      <p:sp>
        <p:nvSpPr>
          <p:cNvPr id="6" name="AutoShape 8" descr="Pink And Yellow Simple Illustration Pattern Math Competition Poster -  Venngage">
            <a:extLst>
              <a:ext uri="{FF2B5EF4-FFF2-40B4-BE49-F238E27FC236}">
                <a16:creationId xmlns:a16="http://schemas.microsoft.com/office/drawing/2014/main" id="{21B307F3-1268-3E64-4C86-E7BC4987BFD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Free and customizable notes templates">
            <a:extLst>
              <a:ext uri="{FF2B5EF4-FFF2-40B4-BE49-F238E27FC236}">
                <a16:creationId xmlns:a16="http://schemas.microsoft.com/office/drawing/2014/main" id="{8DB2101D-1EDC-1B7B-B229-E0523C22B4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1101" y="1038225"/>
            <a:ext cx="4006948" cy="566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019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587D5B-0E5B-1EEF-5F73-EF19D6EC6425}"/>
              </a:ext>
            </a:extLst>
          </p:cNvPr>
          <p:cNvPicPr>
            <a:picLocks noChangeAspect="1"/>
          </p:cNvPicPr>
          <p:nvPr/>
        </p:nvPicPr>
        <p:blipFill>
          <a:blip r:embed="rId2"/>
          <a:srcRect l="41077" t="19062" r="20038" b="9911"/>
          <a:stretch>
            <a:fillRect/>
          </a:stretch>
        </p:blipFill>
        <p:spPr>
          <a:xfrm>
            <a:off x="675249" y="236555"/>
            <a:ext cx="6119445" cy="6284481"/>
          </a:xfrm>
          <a:prstGeom prst="rect">
            <a:avLst/>
          </a:prstGeom>
        </p:spPr>
      </p:pic>
      <p:sp>
        <p:nvSpPr>
          <p:cNvPr id="6" name="Rectangle 5">
            <a:extLst>
              <a:ext uri="{FF2B5EF4-FFF2-40B4-BE49-F238E27FC236}">
                <a16:creationId xmlns:a16="http://schemas.microsoft.com/office/drawing/2014/main" id="{00E265B0-1990-CA17-EE0F-7B7FD6FC678C}"/>
              </a:ext>
            </a:extLst>
          </p:cNvPr>
          <p:cNvSpPr/>
          <p:nvPr/>
        </p:nvSpPr>
        <p:spPr>
          <a:xfrm>
            <a:off x="4670474" y="6020972"/>
            <a:ext cx="1983544" cy="500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E16D8FAF-749C-C701-7EFF-35F4F01AB9A0}"/>
              </a:ext>
            </a:extLst>
          </p:cNvPr>
          <p:cNvSpPr txBox="1"/>
          <p:nvPr/>
        </p:nvSpPr>
        <p:spPr>
          <a:xfrm>
            <a:off x="6907236" y="236555"/>
            <a:ext cx="5162844" cy="6001643"/>
          </a:xfrm>
          <a:prstGeom prst="rect">
            <a:avLst/>
          </a:prstGeom>
          <a:noFill/>
        </p:spPr>
        <p:txBody>
          <a:bodyPr wrap="square">
            <a:spAutoFit/>
          </a:bodyPr>
          <a:lstStyle/>
          <a:p>
            <a:pPr algn="just"/>
            <a:r>
              <a:rPr lang="en-US" sz="2400" dirty="0"/>
              <a:t>Despite this being a successful response, the level of accuracy isn’t always maintained throughout the email. </a:t>
            </a:r>
          </a:p>
          <a:p>
            <a:pPr algn="just"/>
            <a:endParaRPr lang="en-US" sz="2400" dirty="0"/>
          </a:p>
          <a:p>
            <a:pPr algn="just"/>
            <a:r>
              <a:rPr lang="en-US" sz="2400" dirty="0"/>
              <a:t>The candidate has made several errors and that is the reason why this response didn’t achieve full marks for language. However, these errors do not impede communication. </a:t>
            </a:r>
          </a:p>
          <a:p>
            <a:pPr algn="just"/>
            <a:endParaRPr lang="en-US" sz="2400" dirty="0"/>
          </a:p>
          <a:p>
            <a:pPr algn="just"/>
            <a:r>
              <a:rPr lang="en-US" sz="2400" dirty="0"/>
              <a:t>The weaker areas include tenses, verb forms, the wrong use of prepositions, the wrong use of definite and indefinite articles and omission of words, mainly prepositions and articles. </a:t>
            </a:r>
          </a:p>
        </p:txBody>
      </p:sp>
    </p:spTree>
    <p:extLst>
      <p:ext uri="{BB962C8B-B14F-4D97-AF65-F5344CB8AC3E}">
        <p14:creationId xmlns:p14="http://schemas.microsoft.com/office/powerpoint/2010/main" val="362480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animEffect transition="in" filter="barn(inVertical)">
                                      <p:cBhvr>
                                        <p:cTn id="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656</Words>
  <Application>Microsoft Office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Bahnschrift SemiBold Condensed</vt:lpstr>
      <vt:lpstr>Calibri</vt:lpstr>
      <vt:lpstr>Calibri Light</vt:lpstr>
      <vt:lpstr>Office Theme</vt:lpstr>
      <vt:lpstr>Informal email writing </vt:lpstr>
      <vt:lpstr>Purpose </vt:lpstr>
      <vt:lpstr>PowerPoint Presentation</vt:lpstr>
      <vt:lpstr>Language</vt:lpstr>
      <vt:lpstr>Organisation</vt:lpstr>
      <vt:lpstr>PowerPoint Presentation</vt:lpstr>
      <vt:lpstr>PowerPoint Presentation</vt:lpstr>
      <vt:lpstr>PowerPoint Presentation</vt:lpstr>
      <vt:lpstr>PowerPoint Presentation</vt:lpstr>
      <vt:lpstr>Task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VIHS-FASEELA</dc:creator>
  <cp:lastModifiedBy>VIHS-FASEELA</cp:lastModifiedBy>
  <cp:revision>3</cp:revision>
  <dcterms:created xsi:type="dcterms:W3CDTF">2025-09-30T07:37:49Z</dcterms:created>
  <dcterms:modified xsi:type="dcterms:W3CDTF">2025-09-30T08:10:48Z</dcterms:modified>
</cp:coreProperties>
</file>